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8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0" r:id="rId3"/>
    <p:sldMasterId id="2147483716" r:id="rId4"/>
    <p:sldMasterId id="2147483719" r:id="rId5"/>
    <p:sldMasterId id="2147483737" r:id="rId6"/>
    <p:sldMasterId id="2147483742" r:id="rId7"/>
    <p:sldMasterId id="2147483768" r:id="rId8"/>
    <p:sldMasterId id="2147483773" r:id="rId9"/>
  </p:sldMasterIdLst>
  <p:notesMasterIdLst>
    <p:notesMasterId r:id="rId33"/>
  </p:notesMasterIdLst>
  <p:sldIdLst>
    <p:sldId id="256" r:id="rId10"/>
    <p:sldId id="258" r:id="rId11"/>
    <p:sldId id="273" r:id="rId12"/>
    <p:sldId id="259" r:id="rId13"/>
    <p:sldId id="303" r:id="rId14"/>
    <p:sldId id="296" r:id="rId15"/>
    <p:sldId id="257" r:id="rId16"/>
    <p:sldId id="293" r:id="rId17"/>
    <p:sldId id="301" r:id="rId18"/>
    <p:sldId id="302" r:id="rId19"/>
    <p:sldId id="305" r:id="rId20"/>
    <p:sldId id="306" r:id="rId21"/>
    <p:sldId id="272" r:id="rId22"/>
    <p:sldId id="265" r:id="rId23"/>
    <p:sldId id="299" r:id="rId24"/>
    <p:sldId id="300" r:id="rId25"/>
    <p:sldId id="270" r:id="rId26"/>
    <p:sldId id="274" r:id="rId27"/>
    <p:sldId id="294" r:id="rId28"/>
    <p:sldId id="307" r:id="rId29"/>
    <p:sldId id="308" r:id="rId30"/>
    <p:sldId id="30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466225-A027-4483-9174-FCD1AD92E82E}">
          <p14:sldIdLst>
            <p14:sldId id="256"/>
            <p14:sldId id="258"/>
            <p14:sldId id="273"/>
            <p14:sldId id="259"/>
            <p14:sldId id="303"/>
            <p14:sldId id="296"/>
            <p14:sldId id="257"/>
            <p14:sldId id="293"/>
            <p14:sldId id="301"/>
            <p14:sldId id="302"/>
            <p14:sldId id="305"/>
            <p14:sldId id="306"/>
            <p14:sldId id="272"/>
            <p14:sldId id="265"/>
            <p14:sldId id="299"/>
            <p14:sldId id="300"/>
            <p14:sldId id="270"/>
            <p14:sldId id="274"/>
            <p14:sldId id="294"/>
            <p14:sldId id="307"/>
            <p14:sldId id="308"/>
            <p14:sldId id="309"/>
          </p14:sldIdLst>
        </p14:section>
        <p14:section name="无标题节" id="{8DF98F0A-3E3B-4877-9188-647C877CF89D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3770" autoAdjust="0"/>
  </p:normalViewPr>
  <p:slideViewPr>
    <p:cSldViewPr snapToGrid="0">
      <p:cViewPr varScale="1">
        <p:scale>
          <a:sx n="75" d="100"/>
          <a:sy n="75" d="100"/>
        </p:scale>
        <p:origin x="77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41E2FF-F93C-474E-A0C4-F5832BE2546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73C933-0768-463B-9E0A-75A8228B793B}">
      <dgm:prSet custT="1"/>
      <dgm:spPr/>
      <dgm:t>
        <a:bodyPr/>
        <a:lstStyle/>
        <a:p>
          <a:r>
            <a:rPr lang="zh-CN" altLang="en-US" sz="2000" b="1" dirty="0"/>
            <a:t>数据概览</a:t>
          </a:r>
          <a:endParaRPr lang="en-US" sz="2000" b="1" dirty="0"/>
        </a:p>
      </dgm:t>
    </dgm:pt>
    <dgm:pt modelId="{6EED28AC-9E09-4039-8CD7-F8F5604F6636}" type="parTrans" cxnId="{4045B16A-A351-4C57-B48C-AD69A54BDA8D}">
      <dgm:prSet/>
      <dgm:spPr/>
      <dgm:t>
        <a:bodyPr/>
        <a:lstStyle/>
        <a:p>
          <a:endParaRPr lang="en-US"/>
        </a:p>
      </dgm:t>
    </dgm:pt>
    <dgm:pt modelId="{8E4D4B40-4618-464E-B9F0-88F9CB37F1DA}" type="sibTrans" cxnId="{4045B16A-A351-4C57-B48C-AD69A54BDA8D}">
      <dgm:prSet/>
      <dgm:spPr/>
      <dgm:t>
        <a:bodyPr/>
        <a:lstStyle/>
        <a:p>
          <a:endParaRPr lang="en-US"/>
        </a:p>
      </dgm:t>
    </dgm:pt>
    <dgm:pt modelId="{FD7E8CCD-9EE6-4FF6-BF1F-0F6329489F97}">
      <dgm:prSet custT="1"/>
      <dgm:spPr/>
      <dgm:t>
        <a:bodyPr/>
        <a:lstStyle/>
        <a:p>
          <a:r>
            <a:rPr lang="zh-CN" altLang="en-US" sz="2000" b="1" dirty="0"/>
            <a:t>可视化与分析</a:t>
          </a:r>
          <a:endParaRPr lang="en-US" sz="2000" b="1" dirty="0"/>
        </a:p>
      </dgm:t>
    </dgm:pt>
    <dgm:pt modelId="{B2A10E18-FBB1-47AE-B88C-83AE36DD6E67}" type="parTrans" cxnId="{A3D443D1-C9D6-4E27-96DE-A3E3A1B85D4E}">
      <dgm:prSet/>
      <dgm:spPr/>
      <dgm:t>
        <a:bodyPr/>
        <a:lstStyle/>
        <a:p>
          <a:endParaRPr lang="en-US"/>
        </a:p>
      </dgm:t>
    </dgm:pt>
    <dgm:pt modelId="{9462DFE1-3027-4771-AC7C-7B6F2EE61811}" type="sibTrans" cxnId="{A3D443D1-C9D6-4E27-96DE-A3E3A1B85D4E}">
      <dgm:prSet/>
      <dgm:spPr/>
      <dgm:t>
        <a:bodyPr/>
        <a:lstStyle/>
        <a:p>
          <a:endParaRPr lang="en-US"/>
        </a:p>
      </dgm:t>
    </dgm:pt>
    <dgm:pt modelId="{FD02291B-99FB-4CE9-ADCD-7804C4CE7D50}">
      <dgm:prSet custT="1"/>
      <dgm:spPr/>
      <dgm:t>
        <a:bodyPr/>
        <a:lstStyle/>
        <a:p>
          <a:r>
            <a:rPr lang="zh-CN" altLang="en-US" sz="2000" b="1" dirty="0"/>
            <a:t>建模与预测</a:t>
          </a:r>
          <a:endParaRPr lang="en-US" sz="2000" b="1" dirty="0"/>
        </a:p>
      </dgm:t>
    </dgm:pt>
    <dgm:pt modelId="{AF073F18-3938-4AEE-BBF7-38DEDDB21795}" type="parTrans" cxnId="{9EBF732C-2B4C-44F8-9EF6-63F664B407B4}">
      <dgm:prSet/>
      <dgm:spPr/>
      <dgm:t>
        <a:bodyPr/>
        <a:lstStyle/>
        <a:p>
          <a:endParaRPr lang="en-US"/>
        </a:p>
      </dgm:t>
    </dgm:pt>
    <dgm:pt modelId="{586E5416-B34A-4382-B064-FAF9B4BC5E91}" type="sibTrans" cxnId="{9EBF732C-2B4C-44F8-9EF6-63F664B407B4}">
      <dgm:prSet/>
      <dgm:spPr/>
      <dgm:t>
        <a:bodyPr/>
        <a:lstStyle/>
        <a:p>
          <a:endParaRPr lang="en-US"/>
        </a:p>
      </dgm:t>
    </dgm:pt>
    <dgm:pt modelId="{B1E59551-557E-4C13-9483-0F56583AD56E}">
      <dgm:prSet custT="1"/>
      <dgm:spPr/>
      <dgm:t>
        <a:bodyPr/>
        <a:lstStyle/>
        <a:p>
          <a:r>
            <a:rPr lang="zh-CN" altLang="en-US" sz="2000" b="1" dirty="0"/>
            <a:t>数据清洗</a:t>
          </a:r>
          <a:endParaRPr lang="en-US" sz="2000" b="1" dirty="0"/>
        </a:p>
      </dgm:t>
    </dgm:pt>
    <dgm:pt modelId="{896B2E17-75B3-4FAE-A922-046DD104CB68}" type="parTrans" cxnId="{ECD8CAF4-C0D5-4C48-9689-A6BC03A36BB7}">
      <dgm:prSet/>
      <dgm:spPr/>
      <dgm:t>
        <a:bodyPr/>
        <a:lstStyle/>
        <a:p>
          <a:endParaRPr lang="zh-CN" altLang="en-US"/>
        </a:p>
      </dgm:t>
    </dgm:pt>
    <dgm:pt modelId="{C8A5AA7F-9099-453C-9B21-8A23FC2FB5CD}" type="sibTrans" cxnId="{ECD8CAF4-C0D5-4C48-9689-A6BC03A36BB7}">
      <dgm:prSet/>
      <dgm:spPr/>
      <dgm:t>
        <a:bodyPr/>
        <a:lstStyle/>
        <a:p>
          <a:endParaRPr lang="zh-CN" altLang="en-US"/>
        </a:p>
      </dgm:t>
    </dgm:pt>
    <dgm:pt modelId="{B3B913A1-94A5-48F7-870C-0F30A436FDF3}" type="pres">
      <dgm:prSet presAssocID="{7A41E2FF-F93C-474E-A0C4-F5832BE2546F}" presName="vert0" presStyleCnt="0">
        <dgm:presLayoutVars>
          <dgm:dir/>
          <dgm:animOne val="branch"/>
          <dgm:animLvl val="lvl"/>
        </dgm:presLayoutVars>
      </dgm:prSet>
      <dgm:spPr/>
    </dgm:pt>
    <dgm:pt modelId="{FAF930EB-E36B-4942-BB3C-E600D1C498C7}" type="pres">
      <dgm:prSet presAssocID="{F873C933-0768-463B-9E0A-75A8228B793B}" presName="thickLine" presStyleLbl="alignNode1" presStyleIdx="0" presStyleCnt="4"/>
      <dgm:spPr/>
    </dgm:pt>
    <dgm:pt modelId="{CAEACDDF-F780-45E1-8BD7-5E994E1E4D73}" type="pres">
      <dgm:prSet presAssocID="{F873C933-0768-463B-9E0A-75A8228B793B}" presName="horz1" presStyleCnt="0"/>
      <dgm:spPr/>
    </dgm:pt>
    <dgm:pt modelId="{4D9C3499-9389-4550-AA74-15112C1AE614}" type="pres">
      <dgm:prSet presAssocID="{F873C933-0768-463B-9E0A-75A8228B793B}" presName="tx1" presStyleLbl="revTx" presStyleIdx="0" presStyleCnt="4"/>
      <dgm:spPr/>
    </dgm:pt>
    <dgm:pt modelId="{5BEEE7BA-1C74-45D8-B1AC-D1D991CD29DA}" type="pres">
      <dgm:prSet presAssocID="{F873C933-0768-463B-9E0A-75A8228B793B}" presName="vert1" presStyleCnt="0"/>
      <dgm:spPr/>
    </dgm:pt>
    <dgm:pt modelId="{A6F48068-75AA-4876-9367-1DB7546964F5}" type="pres">
      <dgm:prSet presAssocID="{B1E59551-557E-4C13-9483-0F56583AD56E}" presName="thickLine" presStyleLbl="alignNode1" presStyleIdx="1" presStyleCnt="4"/>
      <dgm:spPr/>
    </dgm:pt>
    <dgm:pt modelId="{6E35C932-8EC1-4425-A794-C431079E7E80}" type="pres">
      <dgm:prSet presAssocID="{B1E59551-557E-4C13-9483-0F56583AD56E}" presName="horz1" presStyleCnt="0"/>
      <dgm:spPr/>
    </dgm:pt>
    <dgm:pt modelId="{1998CB30-C0DD-4584-BE2B-1ECA5186A29E}" type="pres">
      <dgm:prSet presAssocID="{B1E59551-557E-4C13-9483-0F56583AD56E}" presName="tx1" presStyleLbl="revTx" presStyleIdx="1" presStyleCnt="4"/>
      <dgm:spPr/>
    </dgm:pt>
    <dgm:pt modelId="{09DAE174-E5AF-43FE-A13D-F0217751E0D0}" type="pres">
      <dgm:prSet presAssocID="{B1E59551-557E-4C13-9483-0F56583AD56E}" presName="vert1" presStyleCnt="0"/>
      <dgm:spPr/>
    </dgm:pt>
    <dgm:pt modelId="{A5A3B1D0-EC27-49BA-B4C7-209D073F5748}" type="pres">
      <dgm:prSet presAssocID="{FD7E8CCD-9EE6-4FF6-BF1F-0F6329489F97}" presName="thickLine" presStyleLbl="alignNode1" presStyleIdx="2" presStyleCnt="4"/>
      <dgm:spPr/>
    </dgm:pt>
    <dgm:pt modelId="{8CB473AE-C4D9-4DAB-ABE2-0EA9A0DCCF6F}" type="pres">
      <dgm:prSet presAssocID="{FD7E8CCD-9EE6-4FF6-BF1F-0F6329489F97}" presName="horz1" presStyleCnt="0"/>
      <dgm:spPr/>
    </dgm:pt>
    <dgm:pt modelId="{DE4FA901-D610-438A-B31E-2BC86886D7E4}" type="pres">
      <dgm:prSet presAssocID="{FD7E8CCD-9EE6-4FF6-BF1F-0F6329489F97}" presName="tx1" presStyleLbl="revTx" presStyleIdx="2" presStyleCnt="4"/>
      <dgm:spPr/>
    </dgm:pt>
    <dgm:pt modelId="{E50CA0FE-45A3-47A8-BC60-648F8781793F}" type="pres">
      <dgm:prSet presAssocID="{FD7E8CCD-9EE6-4FF6-BF1F-0F6329489F97}" presName="vert1" presStyleCnt="0"/>
      <dgm:spPr/>
    </dgm:pt>
    <dgm:pt modelId="{2A5E968B-64EC-410B-9DAF-1B72E5DB59A0}" type="pres">
      <dgm:prSet presAssocID="{FD02291B-99FB-4CE9-ADCD-7804C4CE7D50}" presName="thickLine" presStyleLbl="alignNode1" presStyleIdx="3" presStyleCnt="4"/>
      <dgm:spPr/>
    </dgm:pt>
    <dgm:pt modelId="{60120580-C5F4-4A56-BA19-20A3D34A4F80}" type="pres">
      <dgm:prSet presAssocID="{FD02291B-99FB-4CE9-ADCD-7804C4CE7D50}" presName="horz1" presStyleCnt="0"/>
      <dgm:spPr/>
    </dgm:pt>
    <dgm:pt modelId="{A06D18E1-676F-4394-A9BA-AF98A1AC7530}" type="pres">
      <dgm:prSet presAssocID="{FD02291B-99FB-4CE9-ADCD-7804C4CE7D50}" presName="tx1" presStyleLbl="revTx" presStyleIdx="3" presStyleCnt="4"/>
      <dgm:spPr/>
    </dgm:pt>
    <dgm:pt modelId="{682CCE2F-0018-4874-82F1-619DD8A2311B}" type="pres">
      <dgm:prSet presAssocID="{FD02291B-99FB-4CE9-ADCD-7804C4CE7D50}" presName="vert1" presStyleCnt="0"/>
      <dgm:spPr/>
    </dgm:pt>
  </dgm:ptLst>
  <dgm:cxnLst>
    <dgm:cxn modelId="{AA931923-2A50-4120-9CFA-DA4A3AD44207}" type="presOf" srcId="{FD02291B-99FB-4CE9-ADCD-7804C4CE7D50}" destId="{A06D18E1-676F-4394-A9BA-AF98A1AC7530}" srcOrd="0" destOrd="0" presId="urn:microsoft.com/office/officeart/2008/layout/LinedList"/>
    <dgm:cxn modelId="{9EBF732C-2B4C-44F8-9EF6-63F664B407B4}" srcId="{7A41E2FF-F93C-474E-A0C4-F5832BE2546F}" destId="{FD02291B-99FB-4CE9-ADCD-7804C4CE7D50}" srcOrd="3" destOrd="0" parTransId="{AF073F18-3938-4AEE-BBF7-38DEDDB21795}" sibTransId="{586E5416-B34A-4382-B064-FAF9B4BC5E91}"/>
    <dgm:cxn modelId="{50BF2744-94BE-40C7-AF03-DA6D5451E320}" type="presOf" srcId="{B1E59551-557E-4C13-9483-0F56583AD56E}" destId="{1998CB30-C0DD-4584-BE2B-1ECA5186A29E}" srcOrd="0" destOrd="0" presId="urn:microsoft.com/office/officeart/2008/layout/LinedList"/>
    <dgm:cxn modelId="{4045B16A-A351-4C57-B48C-AD69A54BDA8D}" srcId="{7A41E2FF-F93C-474E-A0C4-F5832BE2546F}" destId="{F873C933-0768-463B-9E0A-75A8228B793B}" srcOrd="0" destOrd="0" parTransId="{6EED28AC-9E09-4039-8CD7-F8F5604F6636}" sibTransId="{8E4D4B40-4618-464E-B9F0-88F9CB37F1DA}"/>
    <dgm:cxn modelId="{48C27F57-A58A-41FB-9C92-88B42C1EDD82}" type="presOf" srcId="{7A41E2FF-F93C-474E-A0C4-F5832BE2546F}" destId="{B3B913A1-94A5-48F7-870C-0F30A436FDF3}" srcOrd="0" destOrd="0" presId="urn:microsoft.com/office/officeart/2008/layout/LinedList"/>
    <dgm:cxn modelId="{34907393-F97A-43B2-9723-35C3E64D6E2F}" type="presOf" srcId="{FD7E8CCD-9EE6-4FF6-BF1F-0F6329489F97}" destId="{DE4FA901-D610-438A-B31E-2BC86886D7E4}" srcOrd="0" destOrd="0" presId="urn:microsoft.com/office/officeart/2008/layout/LinedList"/>
    <dgm:cxn modelId="{8972BCB9-D724-40AE-95D5-3D506873F430}" type="presOf" srcId="{F873C933-0768-463B-9E0A-75A8228B793B}" destId="{4D9C3499-9389-4550-AA74-15112C1AE614}" srcOrd="0" destOrd="0" presId="urn:microsoft.com/office/officeart/2008/layout/LinedList"/>
    <dgm:cxn modelId="{A3D443D1-C9D6-4E27-96DE-A3E3A1B85D4E}" srcId="{7A41E2FF-F93C-474E-A0C4-F5832BE2546F}" destId="{FD7E8CCD-9EE6-4FF6-BF1F-0F6329489F97}" srcOrd="2" destOrd="0" parTransId="{B2A10E18-FBB1-47AE-B88C-83AE36DD6E67}" sibTransId="{9462DFE1-3027-4771-AC7C-7B6F2EE61811}"/>
    <dgm:cxn modelId="{ECD8CAF4-C0D5-4C48-9689-A6BC03A36BB7}" srcId="{7A41E2FF-F93C-474E-A0C4-F5832BE2546F}" destId="{B1E59551-557E-4C13-9483-0F56583AD56E}" srcOrd="1" destOrd="0" parTransId="{896B2E17-75B3-4FAE-A922-046DD104CB68}" sibTransId="{C8A5AA7F-9099-453C-9B21-8A23FC2FB5CD}"/>
    <dgm:cxn modelId="{A703470B-2ED7-4655-9382-896AA45F4ED4}" type="presParOf" srcId="{B3B913A1-94A5-48F7-870C-0F30A436FDF3}" destId="{FAF930EB-E36B-4942-BB3C-E600D1C498C7}" srcOrd="0" destOrd="0" presId="urn:microsoft.com/office/officeart/2008/layout/LinedList"/>
    <dgm:cxn modelId="{47DB0FB5-7D85-492B-ABC5-38E6313CCC8F}" type="presParOf" srcId="{B3B913A1-94A5-48F7-870C-0F30A436FDF3}" destId="{CAEACDDF-F780-45E1-8BD7-5E994E1E4D73}" srcOrd="1" destOrd="0" presId="urn:microsoft.com/office/officeart/2008/layout/LinedList"/>
    <dgm:cxn modelId="{B4FB5359-7456-407D-AF20-9F1F4D89543B}" type="presParOf" srcId="{CAEACDDF-F780-45E1-8BD7-5E994E1E4D73}" destId="{4D9C3499-9389-4550-AA74-15112C1AE614}" srcOrd="0" destOrd="0" presId="urn:microsoft.com/office/officeart/2008/layout/LinedList"/>
    <dgm:cxn modelId="{8C0E609D-31DB-45DD-BB40-6FAD05BD1C57}" type="presParOf" srcId="{CAEACDDF-F780-45E1-8BD7-5E994E1E4D73}" destId="{5BEEE7BA-1C74-45D8-B1AC-D1D991CD29DA}" srcOrd="1" destOrd="0" presId="urn:microsoft.com/office/officeart/2008/layout/LinedList"/>
    <dgm:cxn modelId="{51176FC3-4557-4A46-9833-C9E1BCB84ED6}" type="presParOf" srcId="{B3B913A1-94A5-48F7-870C-0F30A436FDF3}" destId="{A6F48068-75AA-4876-9367-1DB7546964F5}" srcOrd="2" destOrd="0" presId="urn:microsoft.com/office/officeart/2008/layout/LinedList"/>
    <dgm:cxn modelId="{8A7070A3-5EE8-4311-89B3-2B34FA9AD4F5}" type="presParOf" srcId="{B3B913A1-94A5-48F7-870C-0F30A436FDF3}" destId="{6E35C932-8EC1-4425-A794-C431079E7E80}" srcOrd="3" destOrd="0" presId="urn:microsoft.com/office/officeart/2008/layout/LinedList"/>
    <dgm:cxn modelId="{EE6942FD-7EA5-4C64-936B-5EDC1B30E497}" type="presParOf" srcId="{6E35C932-8EC1-4425-A794-C431079E7E80}" destId="{1998CB30-C0DD-4584-BE2B-1ECA5186A29E}" srcOrd="0" destOrd="0" presId="urn:microsoft.com/office/officeart/2008/layout/LinedList"/>
    <dgm:cxn modelId="{A49CDC28-33E3-4A75-88F5-6B67FA93DC3E}" type="presParOf" srcId="{6E35C932-8EC1-4425-A794-C431079E7E80}" destId="{09DAE174-E5AF-43FE-A13D-F0217751E0D0}" srcOrd="1" destOrd="0" presId="urn:microsoft.com/office/officeart/2008/layout/LinedList"/>
    <dgm:cxn modelId="{60CE46FB-E752-48AA-B734-602D9867780B}" type="presParOf" srcId="{B3B913A1-94A5-48F7-870C-0F30A436FDF3}" destId="{A5A3B1D0-EC27-49BA-B4C7-209D073F5748}" srcOrd="4" destOrd="0" presId="urn:microsoft.com/office/officeart/2008/layout/LinedList"/>
    <dgm:cxn modelId="{4D5ECB26-3984-45B7-AA3E-4FE1CE2C16B7}" type="presParOf" srcId="{B3B913A1-94A5-48F7-870C-0F30A436FDF3}" destId="{8CB473AE-C4D9-4DAB-ABE2-0EA9A0DCCF6F}" srcOrd="5" destOrd="0" presId="urn:microsoft.com/office/officeart/2008/layout/LinedList"/>
    <dgm:cxn modelId="{F1035666-E0BC-4E95-BC3A-1F56E3455051}" type="presParOf" srcId="{8CB473AE-C4D9-4DAB-ABE2-0EA9A0DCCF6F}" destId="{DE4FA901-D610-438A-B31E-2BC86886D7E4}" srcOrd="0" destOrd="0" presId="urn:microsoft.com/office/officeart/2008/layout/LinedList"/>
    <dgm:cxn modelId="{FC5E9B6F-860C-4528-8171-1E3A8E5C20B2}" type="presParOf" srcId="{8CB473AE-C4D9-4DAB-ABE2-0EA9A0DCCF6F}" destId="{E50CA0FE-45A3-47A8-BC60-648F8781793F}" srcOrd="1" destOrd="0" presId="urn:microsoft.com/office/officeart/2008/layout/LinedList"/>
    <dgm:cxn modelId="{49D684E4-C05E-41F6-9903-FC4BDEFAFFAA}" type="presParOf" srcId="{B3B913A1-94A5-48F7-870C-0F30A436FDF3}" destId="{2A5E968B-64EC-410B-9DAF-1B72E5DB59A0}" srcOrd="6" destOrd="0" presId="urn:microsoft.com/office/officeart/2008/layout/LinedList"/>
    <dgm:cxn modelId="{C96AC71D-2986-4350-A6AB-7040BDC7907E}" type="presParOf" srcId="{B3B913A1-94A5-48F7-870C-0F30A436FDF3}" destId="{60120580-C5F4-4A56-BA19-20A3D34A4F80}" srcOrd="7" destOrd="0" presId="urn:microsoft.com/office/officeart/2008/layout/LinedList"/>
    <dgm:cxn modelId="{644229C6-D070-4EEE-B324-457A0AFDD469}" type="presParOf" srcId="{60120580-C5F4-4A56-BA19-20A3D34A4F80}" destId="{A06D18E1-676F-4394-A9BA-AF98A1AC7530}" srcOrd="0" destOrd="0" presId="urn:microsoft.com/office/officeart/2008/layout/LinedList"/>
    <dgm:cxn modelId="{2F86F979-98CB-4BA3-87EC-0C3BF2C89E5D}" type="presParOf" srcId="{60120580-C5F4-4A56-BA19-20A3D34A4F80}" destId="{682CCE2F-0018-4874-82F1-619DD8A231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930EB-E36B-4942-BB3C-E600D1C498C7}">
      <dsp:nvSpPr>
        <dsp:cNvPr id="0" name=""/>
        <dsp:cNvSpPr/>
      </dsp:nvSpPr>
      <dsp:spPr>
        <a:xfrm>
          <a:off x="0" y="0"/>
          <a:ext cx="7292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C3499-9389-4550-AA74-15112C1AE614}">
      <dsp:nvSpPr>
        <dsp:cNvPr id="0" name=""/>
        <dsp:cNvSpPr/>
      </dsp:nvSpPr>
      <dsp:spPr>
        <a:xfrm>
          <a:off x="0" y="0"/>
          <a:ext cx="7292975" cy="611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数据概览</a:t>
          </a:r>
          <a:endParaRPr lang="en-US" sz="2000" b="1" kern="1200" dirty="0"/>
        </a:p>
      </dsp:txBody>
      <dsp:txXfrm>
        <a:off x="0" y="0"/>
        <a:ext cx="7292975" cy="611187"/>
      </dsp:txXfrm>
    </dsp:sp>
    <dsp:sp modelId="{A6F48068-75AA-4876-9367-1DB7546964F5}">
      <dsp:nvSpPr>
        <dsp:cNvPr id="0" name=""/>
        <dsp:cNvSpPr/>
      </dsp:nvSpPr>
      <dsp:spPr>
        <a:xfrm>
          <a:off x="0" y="611187"/>
          <a:ext cx="7292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8CB30-C0DD-4584-BE2B-1ECA5186A29E}">
      <dsp:nvSpPr>
        <dsp:cNvPr id="0" name=""/>
        <dsp:cNvSpPr/>
      </dsp:nvSpPr>
      <dsp:spPr>
        <a:xfrm>
          <a:off x="0" y="611187"/>
          <a:ext cx="7292975" cy="611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数据清洗</a:t>
          </a:r>
          <a:endParaRPr lang="en-US" sz="2000" b="1" kern="1200" dirty="0"/>
        </a:p>
      </dsp:txBody>
      <dsp:txXfrm>
        <a:off x="0" y="611187"/>
        <a:ext cx="7292975" cy="611187"/>
      </dsp:txXfrm>
    </dsp:sp>
    <dsp:sp modelId="{A5A3B1D0-EC27-49BA-B4C7-209D073F5748}">
      <dsp:nvSpPr>
        <dsp:cNvPr id="0" name=""/>
        <dsp:cNvSpPr/>
      </dsp:nvSpPr>
      <dsp:spPr>
        <a:xfrm>
          <a:off x="0" y="1222375"/>
          <a:ext cx="7292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FA901-D610-438A-B31E-2BC86886D7E4}">
      <dsp:nvSpPr>
        <dsp:cNvPr id="0" name=""/>
        <dsp:cNvSpPr/>
      </dsp:nvSpPr>
      <dsp:spPr>
        <a:xfrm>
          <a:off x="0" y="1222374"/>
          <a:ext cx="7292975" cy="611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可视化与分析</a:t>
          </a:r>
          <a:endParaRPr lang="en-US" sz="2000" b="1" kern="1200" dirty="0"/>
        </a:p>
      </dsp:txBody>
      <dsp:txXfrm>
        <a:off x="0" y="1222374"/>
        <a:ext cx="7292975" cy="611187"/>
      </dsp:txXfrm>
    </dsp:sp>
    <dsp:sp modelId="{2A5E968B-64EC-410B-9DAF-1B72E5DB59A0}">
      <dsp:nvSpPr>
        <dsp:cNvPr id="0" name=""/>
        <dsp:cNvSpPr/>
      </dsp:nvSpPr>
      <dsp:spPr>
        <a:xfrm>
          <a:off x="0" y="1833562"/>
          <a:ext cx="7292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D18E1-676F-4394-A9BA-AF98A1AC7530}">
      <dsp:nvSpPr>
        <dsp:cNvPr id="0" name=""/>
        <dsp:cNvSpPr/>
      </dsp:nvSpPr>
      <dsp:spPr>
        <a:xfrm>
          <a:off x="0" y="1833562"/>
          <a:ext cx="7292975" cy="611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建模与预测</a:t>
          </a:r>
          <a:endParaRPr lang="en-US" sz="2000" b="1" kern="1200" dirty="0"/>
        </a:p>
      </dsp:txBody>
      <dsp:txXfrm>
        <a:off x="0" y="1833562"/>
        <a:ext cx="7292975" cy="611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96E74-8CF4-4F5D-86AD-6CB40513B4E6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02E20-5AD9-4F54-8ED3-06E0D338D8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8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362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A03C-5627-5AB5-411A-8DDDC7B5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3D0CF7-334E-A82D-8794-1C0259ECB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CAF31E-83AE-3178-4FB2-69BD0C2DA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9A6DA8-998B-7CB6-6BDF-D6547A3BA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752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534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上天坛，下奥体。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3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5658-FCB8-2180-8F58-AAF972A6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8DE468-2E70-39E6-101C-10702E15A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68AC3F-A699-4ED6-E9EB-F4781CE22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上房山，下怀柔。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PM2.5</a:t>
            </a:r>
            <a:r>
              <a:rPr lang="zh-CN" altLang="en-US" dirty="0"/>
              <a:t>、</a:t>
            </a:r>
            <a:r>
              <a:rPr lang="en-US" altLang="zh-CN" dirty="0"/>
              <a:t>PM10</a:t>
            </a:r>
            <a:r>
              <a:rPr lang="zh-CN" altLang="en-US" dirty="0"/>
              <a:t>达到峰值。夏季（六月）</a:t>
            </a:r>
            <a:r>
              <a:rPr lang="en-US" altLang="zh-CN" dirty="0"/>
              <a:t>O3</a:t>
            </a:r>
            <a:r>
              <a:rPr lang="zh-CN" altLang="en-US" dirty="0"/>
              <a:t>达到峰值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DA4A09-8ECE-6226-5378-16D786D2D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545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20EF2-BA96-A4C3-88B7-88878AE5D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11FEC8-3368-456D-0E09-811A06BED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08B64A-F674-3623-E819-434C50E58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结论：对于</a:t>
            </a:r>
            <a:r>
              <a:rPr lang="en-US" altLang="zh-CN" dirty="0"/>
              <a:t>PM2.5</a:t>
            </a:r>
            <a:r>
              <a:rPr lang="zh-CN" altLang="en-US" dirty="0"/>
              <a:t>、</a:t>
            </a:r>
            <a:r>
              <a:rPr lang="en-US" altLang="zh-CN" dirty="0"/>
              <a:t>PM10</a:t>
            </a:r>
            <a:r>
              <a:rPr lang="zh-CN" altLang="en-US" dirty="0"/>
              <a:t>、</a:t>
            </a:r>
            <a:r>
              <a:rPr lang="en-US" altLang="zh-CN" dirty="0"/>
              <a:t>O3</a:t>
            </a:r>
            <a:r>
              <a:rPr lang="zh-CN" altLang="en-US" dirty="0"/>
              <a:t>，各站点间相关系数较高，说明该类污染物影响范围较广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C68D30-63F3-48D8-E8C3-09BFD30BF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522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大多数情况下，臭氧与气温强正相关，与气压强负相关。湿度与污染物多呈正相关。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591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689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720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6C267-1857-3FFD-99A7-13A13E940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00E60F-95FB-47E0-BDB6-47458896C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87DB2D-5250-43FB-A450-CB330A216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0F884A-1228-6008-6B75-7113DF7C1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2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7C726-E327-15A2-D2BE-5BCE7A7FA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B2EDEB-3C37-180E-41F5-734CFF7B8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B3DE1E-2457-95A9-B09A-49D2AE4B6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59F769-0F65-1EDB-1EF1-A9CF82723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52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269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1334E-C6BA-603C-B61E-F9056FD77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6AF003-9F50-60FF-4424-27087F6A8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804D52-25CB-FC37-B8AE-49584FB25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6C2DFD-C080-5F56-00B2-F10430776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983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9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473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F8A32-40A2-0F74-58EB-A6887AAB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08C28D-72CF-4F69-CE08-028492884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30A907-8739-63DC-983F-3E1F034D1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EA1DF8-C929-CBFF-FC8C-C667BCFF6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01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85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9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96212-54BA-4B99-8932-BB83B1923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34F45E-9CB0-A3D2-ABBD-20EC975F0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2A3EE2-56FF-0BDF-4EDA-54D5F0AEA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515957-F3C9-D28C-56D0-A4E13A9A4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02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FFD96-9D0E-2341-55E6-7AD7F2694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F87D67-97B3-6E36-FB59-EC3FAD374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3AC2F3-0924-6BF8-8C78-71CE9ED2E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A39F60-280F-B5B8-BDAB-E70CB0F91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84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B612-1B19-A69D-2A69-9CA35E3A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5D9A82-332B-5A1E-C52A-1970033B4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DED49B-2422-1418-509D-BBB5EF2D8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B7B9A-3207-1BBC-FA9A-BD58092DE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02E20-5AD9-4F54-8ED3-06E0D338D8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2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8554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69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2923777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11024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09644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5792326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404138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05197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871733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493132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91219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45494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2698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89421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5049093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336552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560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9304293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87911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5385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3344395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27107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2470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061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03734834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50177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330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49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p14="http://schemas.microsoft.com/office/powerpoint/2010/main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301753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650981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993279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0130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1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6182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612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7749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5927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997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439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738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963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272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992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05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4B699-AF27-063F-5CE1-B05D54738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8D8E46-7468-C1D6-3237-6C89AAA35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F864E5-FEF8-8FDC-F6F4-5404969BB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6E1CC-D2D2-FDE6-417B-F949C979A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322B7-CC22-D398-2656-7A8E52A12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6314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613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730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8304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489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4314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6327311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496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01829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921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631719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73DAC-20AF-B4F0-657C-1E9282A9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1CBF0B-14E2-D238-8CAD-79B1ED3F8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6F51A7-26D3-EF41-F782-D93F2E922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51F9E5-2F96-4A47-8F15-661CC6D9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7DB61-01C0-7BBD-84A4-0A37E59A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627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649685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34254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16461437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994836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5899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79203494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4685595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450810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398265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9496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1805294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4255223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6261090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50469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72817187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82487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63702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222234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688800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8205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0282902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26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0695902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80000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51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:p14="http://schemas.microsoft.com/office/powerpoint/2010/main"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909496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86464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83242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07388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76782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615623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8005820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0307143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60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91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2025/4/25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07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0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A51491-C4E9-4BC4-80D9-76F0CFBE0929}" type="datetimeFigureOut">
              <a:rPr lang="zh-CN" altLang="en-US" smtClean="0"/>
              <a:t>2025/4/25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546858A-3413-402D-9C5C-A1CBAF3366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54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ransition spd="med"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83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2025/4/25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01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5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33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CE74D-A1E4-10CF-A543-885CCC1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68" y="2616692"/>
            <a:ext cx="4822983" cy="1200329"/>
          </a:xfrm>
        </p:spPr>
        <p:txBody>
          <a:bodyPr>
            <a:normAutofit fontScale="90000"/>
          </a:bodyPr>
          <a:lstStyle/>
          <a:p>
            <a:r>
              <a:rPr lang="zh-CN" altLang="en-US" sz="4000" dirty="0"/>
              <a:t>基于</a:t>
            </a:r>
            <a:r>
              <a:rPr lang="en-US" altLang="zh-CN" sz="4000" dirty="0"/>
              <a:t>KDD2018</a:t>
            </a:r>
            <a:r>
              <a:rPr lang="zh-CN" altLang="en-US" sz="4000" dirty="0"/>
              <a:t>数据的北京空气质量预测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0A79B7-9206-D505-068E-E295D8E326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783" y="4092117"/>
            <a:ext cx="6221139" cy="1570045"/>
          </a:xfrm>
        </p:spPr>
        <p:txBody>
          <a:bodyPr/>
          <a:lstStyle/>
          <a:p>
            <a:r>
              <a:rPr lang="zh-CN" altLang="en-US" dirty="0"/>
              <a:t>张景轩</a:t>
            </a:r>
            <a:r>
              <a:rPr lang="en-US" altLang="zh-CN" dirty="0"/>
              <a:t>(3120240940)</a:t>
            </a:r>
          </a:p>
          <a:p>
            <a:r>
              <a:rPr lang="zh-CN" altLang="en-US" dirty="0"/>
              <a:t>谭云腾</a:t>
            </a:r>
            <a:r>
              <a:rPr lang="en-US" altLang="zh-CN" dirty="0"/>
              <a:t>(3220241583)</a:t>
            </a:r>
          </a:p>
          <a:p>
            <a:r>
              <a:rPr lang="zh-CN" altLang="en-US" dirty="0"/>
              <a:t>张子龙</a:t>
            </a:r>
            <a:r>
              <a:rPr lang="en-US" altLang="zh-CN" dirty="0"/>
              <a:t>(3220242845)</a:t>
            </a:r>
          </a:p>
          <a:p>
            <a:r>
              <a:rPr lang="zh-CN" altLang="en-US" dirty="0"/>
              <a:t>李雄</a:t>
            </a:r>
            <a:r>
              <a:rPr lang="en-US" altLang="zh-CN" dirty="0"/>
              <a:t>(3120240984)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83754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685A8-48F3-5C60-C6D4-92BD86DC7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7026C16-11BF-7E5F-7853-D3E110A7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Air_quality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15346E1-691A-8F3A-AB30-1479805AFDF5}"/>
              </a:ext>
            </a:extLst>
          </p:cNvPr>
          <p:cNvSpPr txBox="1">
            <a:spLocks/>
          </p:cNvSpPr>
          <p:nvPr/>
        </p:nvSpPr>
        <p:spPr bwMode="auto">
          <a:xfrm>
            <a:off x="670674" y="1371599"/>
            <a:ext cx="10515600" cy="42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/>
            <a:r>
              <a:rPr lang="zh-CN" altLang="en-US" dirty="0"/>
              <a:t>长缺失值：</a:t>
            </a:r>
            <a:endParaRPr lang="en-US" altLang="zh-CN" dirty="0"/>
          </a:p>
          <a:p>
            <a:pPr lvl="2" defTabSz="914400"/>
            <a:r>
              <a:rPr lang="zh-CN" altLang="en-US" dirty="0"/>
              <a:t>根据各站点坐标，构建</a:t>
            </a:r>
            <a:r>
              <a:rPr lang="en-US" altLang="zh-CN" dirty="0"/>
              <a:t>n</a:t>
            </a:r>
            <a:r>
              <a:rPr lang="zh-CN" altLang="en-US" dirty="0"/>
              <a:t>近邻图，距离</a:t>
            </a:r>
            <a:r>
              <a:rPr lang="en-US" altLang="zh-CN" dirty="0"/>
              <a:t>d(km)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E82F7C-B47D-6B48-EC13-60E4210F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71" y="2532743"/>
            <a:ext cx="4039133" cy="2573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1ED63F3-632E-29DA-91BE-2E0862FB6F5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580743" y="2532743"/>
                <a:ext cx="5286486" cy="257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defTabSz="914400">
                  <a:buNone/>
                </a:pPr>
                <a:r>
                  <a:rPr lang="zh-CN" altLang="en-US" dirty="0"/>
                  <a:t>根据其邻站点的对应数据加权求和</a:t>
                </a:r>
                <a:endParaRPr lang="en-US" altLang="zh-CN" dirty="0"/>
              </a:p>
              <a:p>
                <a:pPr marL="457200" lvl="1" indent="0" defTabSz="914400">
                  <a:buNone/>
                </a:pPr>
                <a:endParaRPr lang="en-US" altLang="zh-CN" dirty="0"/>
              </a:p>
              <a:p>
                <a:pPr marL="457200" lvl="1" indent="0" defTabSz="914400">
                  <a:buNone/>
                </a:pPr>
                <a:endParaRPr lang="en-US" altLang="zh-CN" dirty="0"/>
              </a:p>
              <a:p>
                <a:pPr marL="457200" lvl="1" indent="0" defTabSz="91440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𝛴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)/</m:t>
                    </m:r>
                  </m:oMath>
                </a14:m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𝛴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1ED63F3-632E-29DA-91BE-2E0862FB6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743" y="2532743"/>
                <a:ext cx="5286486" cy="2573832"/>
              </a:xfrm>
              <a:prstGeom prst="rect">
                <a:avLst/>
              </a:prstGeom>
              <a:blipFill>
                <a:blip r:embed="rId4"/>
                <a:stretch>
                  <a:fillRect t="-3310" r="-3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75161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AED85-2DC1-6F8D-DE86-15027597B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80CE2BB-549D-203D-5BD0-2943864D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Air_quality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20E2C3E-6A05-8645-9627-0818299F8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49168"/>
              </p:ext>
            </p:extLst>
          </p:nvPr>
        </p:nvGraphicFramePr>
        <p:xfrm>
          <a:off x="2032000" y="1692125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440175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7245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4438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缺失值数量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缺失值比例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1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PM2.5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11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PM10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0.09%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41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16191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5.49%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1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6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081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FD4E05C-A5BA-0861-10C4-AE1D760431D4}"/>
              </a:ext>
            </a:extLst>
          </p:cNvPr>
          <p:cNvSpPr txBox="1"/>
          <p:nvPr/>
        </p:nvSpPr>
        <p:spPr>
          <a:xfrm>
            <a:off x="1799771" y="4288005"/>
            <a:ext cx="6096000" cy="2070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用时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:1814.1346621513367</a:t>
            </a: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endParaRPr lang="en-US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zh-CN" altLang="en-US" kern="100" dirty="0">
                <a:ea typeface="等线" panose="02010600030101010101" pitchFamily="2" charset="-122"/>
                <a:cs typeface="Times New Roman" panose="02020603050405020304" pitchFamily="18" charset="0"/>
              </a:rPr>
              <a:t>最后剔除无法填充的缺失值</a:t>
            </a:r>
            <a:endParaRPr lang="en-US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endParaRPr lang="en-US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endParaRPr lang="zh-CN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93360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54B7B-64C0-D15F-88B2-6AC8F7BE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16A2D2F-44ED-A1BB-5EDA-7C064245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Meo &amp; Merge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1491437-AB59-6C6E-5FBA-13C41AD65B9D}"/>
              </a:ext>
            </a:extLst>
          </p:cNvPr>
          <p:cNvSpPr txBox="1">
            <a:spLocks/>
          </p:cNvSpPr>
          <p:nvPr/>
        </p:nvSpPr>
        <p:spPr bwMode="auto">
          <a:xfrm>
            <a:off x="1120617" y="1293541"/>
            <a:ext cx="10515600" cy="42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/>
            <a:r>
              <a:rPr lang="en-US" altLang="zh-CN" dirty="0" err="1"/>
              <a:t>wind_speed</a:t>
            </a:r>
            <a:r>
              <a:rPr lang="zh-CN" altLang="en-US" dirty="0"/>
              <a:t>存在异常值“</a:t>
            </a:r>
            <a:r>
              <a:rPr lang="en-US" altLang="zh-CN" dirty="0"/>
              <a:t>999017</a:t>
            </a:r>
            <a:r>
              <a:rPr lang="zh-CN" altLang="en-US" dirty="0"/>
              <a:t>”，为静风风向编码，置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 defTabSz="914400"/>
            <a:r>
              <a:rPr lang="en-US" altLang="zh-CN" dirty="0" err="1"/>
              <a:t>wind_direction</a:t>
            </a:r>
            <a:r>
              <a:rPr lang="zh-CN" altLang="en-US" dirty="0"/>
              <a:t>异常值剔除并通过插值填充</a:t>
            </a:r>
            <a:endParaRPr lang="en-US" altLang="zh-CN" dirty="0"/>
          </a:p>
          <a:p>
            <a:pPr lvl="1" defTabSz="914400"/>
            <a:endParaRPr lang="en-US" altLang="zh-CN" dirty="0"/>
          </a:p>
          <a:p>
            <a:pPr lvl="1" defTabSz="914400"/>
            <a:r>
              <a:rPr lang="zh-CN" altLang="en-US" dirty="0"/>
              <a:t>有</a:t>
            </a:r>
            <a:r>
              <a:rPr lang="en-US" altLang="zh-CN" dirty="0"/>
              <a:t>9</a:t>
            </a:r>
            <a:r>
              <a:rPr lang="zh-CN" altLang="en-US" dirty="0"/>
              <a:t>个站点同时拥有空气质量数据以及天气数据，故而合并（以</a:t>
            </a:r>
            <a:r>
              <a:rPr lang="en-US" altLang="zh-CN" dirty="0" err="1"/>
              <a:t>mentougou</a:t>
            </a:r>
            <a:r>
              <a:rPr lang="zh-CN" altLang="en-US" dirty="0"/>
              <a:t>站点为例）。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4929AA-CB46-EF6A-F0A1-BA27F1251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46" y="3751942"/>
            <a:ext cx="10445482" cy="19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9868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82CF4-77B1-7662-3D7C-7FB465D934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37120" y="2539999"/>
            <a:ext cx="4673600" cy="2627313"/>
          </a:xfrm>
        </p:spPr>
        <p:txBody>
          <a:bodyPr/>
          <a:lstStyle/>
          <a:p>
            <a:pPr algn="ctr"/>
            <a:r>
              <a:rPr lang="zh-CN" altLang="en-US" sz="2800" dirty="0"/>
              <a:t>可视化与分析</a:t>
            </a:r>
          </a:p>
        </p:txBody>
      </p:sp>
    </p:spTree>
    <p:extLst>
      <p:ext uri="{BB962C8B-B14F-4D97-AF65-F5344CB8AC3E}">
        <p14:creationId xmlns:p14="http://schemas.microsoft.com/office/powerpoint/2010/main" val="297316514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76139-4FF2-958D-961E-3ABC22F0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778" y="274622"/>
            <a:ext cx="8643848" cy="480131"/>
          </a:xfrm>
        </p:spPr>
        <p:txBody>
          <a:bodyPr/>
          <a:lstStyle/>
          <a:p>
            <a:r>
              <a:rPr lang="zh-CN" altLang="en-US" dirty="0"/>
              <a:t>各站点按月平均空气质量（城区）</a:t>
            </a:r>
          </a:p>
        </p:txBody>
      </p:sp>
      <p:pic>
        <p:nvPicPr>
          <p:cNvPr id="137" name="图片 136" descr="图表, 折线图&#10;&#10;AI 生成的内容可能不正确。">
            <a:extLst>
              <a:ext uri="{FF2B5EF4-FFF2-40B4-BE49-F238E27FC236}">
                <a16:creationId xmlns:a16="http://schemas.microsoft.com/office/drawing/2014/main" id="{250FDFE4-5C25-7859-B103-E383E5E90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6" y="3545950"/>
            <a:ext cx="4095000" cy="2340000"/>
          </a:xfrm>
          <a:prstGeom prst="rect">
            <a:avLst/>
          </a:prstGeom>
        </p:spPr>
      </p:pic>
      <p:pic>
        <p:nvPicPr>
          <p:cNvPr id="139" name="图片 138" descr="图表, 折线图&#10;&#10;AI 生成的内容可能不正确。">
            <a:extLst>
              <a:ext uri="{FF2B5EF4-FFF2-40B4-BE49-F238E27FC236}">
                <a16:creationId xmlns:a16="http://schemas.microsoft.com/office/drawing/2014/main" id="{F005F363-66BD-55E6-A9A8-F755B6CC4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76" y="3545950"/>
            <a:ext cx="4095000" cy="2340000"/>
          </a:xfrm>
          <a:prstGeom prst="rect">
            <a:avLst/>
          </a:prstGeom>
        </p:spPr>
      </p:pic>
      <p:pic>
        <p:nvPicPr>
          <p:cNvPr id="141" name="图片 140" descr="图表, 折线图&#10;&#10;AI 生成的内容可能不正确。">
            <a:extLst>
              <a:ext uri="{FF2B5EF4-FFF2-40B4-BE49-F238E27FC236}">
                <a16:creationId xmlns:a16="http://schemas.microsoft.com/office/drawing/2014/main" id="{AB56F37F-A220-0AD8-30FD-C810D0788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76" y="3545950"/>
            <a:ext cx="4095000" cy="2340000"/>
          </a:xfrm>
          <a:prstGeom prst="rect">
            <a:avLst/>
          </a:prstGeom>
        </p:spPr>
      </p:pic>
      <p:pic>
        <p:nvPicPr>
          <p:cNvPr id="143" name="图片 142" descr="图表, 折线图&#10;&#10;AI 生成的内容可能不正确。">
            <a:extLst>
              <a:ext uri="{FF2B5EF4-FFF2-40B4-BE49-F238E27FC236}">
                <a16:creationId xmlns:a16="http://schemas.microsoft.com/office/drawing/2014/main" id="{B59A721C-B50C-17C9-EE98-2920D71A7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6" y="1248702"/>
            <a:ext cx="4095000" cy="2340000"/>
          </a:xfrm>
          <a:prstGeom prst="rect">
            <a:avLst/>
          </a:prstGeom>
        </p:spPr>
      </p:pic>
      <p:pic>
        <p:nvPicPr>
          <p:cNvPr id="145" name="图片 144" descr="图表, 折线图&#10;&#10;AI 生成的内容可能不正确。">
            <a:extLst>
              <a:ext uri="{FF2B5EF4-FFF2-40B4-BE49-F238E27FC236}">
                <a16:creationId xmlns:a16="http://schemas.microsoft.com/office/drawing/2014/main" id="{94E0326F-4C66-BA1A-01A4-5767C9B003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76" y="1248702"/>
            <a:ext cx="4095000" cy="2340000"/>
          </a:xfrm>
          <a:prstGeom prst="rect">
            <a:avLst/>
          </a:prstGeom>
        </p:spPr>
      </p:pic>
      <p:pic>
        <p:nvPicPr>
          <p:cNvPr id="147" name="图片 146" descr="图表, 折线图&#10;&#10;AI 生成的内容可能不正确。">
            <a:extLst>
              <a:ext uri="{FF2B5EF4-FFF2-40B4-BE49-F238E27FC236}">
                <a16:creationId xmlns:a16="http://schemas.microsoft.com/office/drawing/2014/main" id="{44D97BD0-6EA1-3A36-4F0A-404B096FA6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76" y="1248702"/>
            <a:ext cx="4095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070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5C48-662F-0051-C828-722FD3336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A2BA6-8EBB-2859-4C02-419B5369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778" y="274622"/>
            <a:ext cx="8643848" cy="480131"/>
          </a:xfrm>
        </p:spPr>
        <p:txBody>
          <a:bodyPr/>
          <a:lstStyle/>
          <a:p>
            <a:r>
              <a:rPr lang="zh-CN" altLang="en-US" dirty="0"/>
              <a:t>各站点按月平均空气质量（郊区）</a:t>
            </a:r>
          </a:p>
        </p:txBody>
      </p:sp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265CDADF-97FB-B230-930D-ADE8B6EEE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24" y="1197428"/>
            <a:ext cx="4095000" cy="2340000"/>
          </a:xfrm>
          <a:prstGeom prst="rect">
            <a:avLst/>
          </a:prstGeom>
        </p:spPr>
      </p:pic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A054976B-0F22-2FD9-B68E-E0DB14413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26" y="1197428"/>
            <a:ext cx="4095000" cy="2340000"/>
          </a:xfrm>
          <a:prstGeom prst="rect">
            <a:avLst/>
          </a:prstGeom>
        </p:spPr>
      </p:pic>
      <p:pic>
        <p:nvPicPr>
          <p:cNvPr id="8" name="图片 7" descr="图表, 折线图&#10;&#10;AI 生成的内容可能不正确。">
            <a:extLst>
              <a:ext uri="{FF2B5EF4-FFF2-40B4-BE49-F238E27FC236}">
                <a16:creationId xmlns:a16="http://schemas.microsoft.com/office/drawing/2014/main" id="{14937C6D-F2C9-8FFB-E633-DD36A49E3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211" y="1197428"/>
            <a:ext cx="4095000" cy="2340000"/>
          </a:xfrm>
          <a:prstGeom prst="rect">
            <a:avLst/>
          </a:prstGeom>
        </p:spPr>
      </p:pic>
      <p:pic>
        <p:nvPicPr>
          <p:cNvPr id="10" name="图片 9" descr="图表, 折线图&#10;&#10;AI 生成的内容可能不正确。">
            <a:extLst>
              <a:ext uri="{FF2B5EF4-FFF2-40B4-BE49-F238E27FC236}">
                <a16:creationId xmlns:a16="http://schemas.microsoft.com/office/drawing/2014/main" id="{BC981C14-A5E7-232D-0563-3948CBBDE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24" y="3537428"/>
            <a:ext cx="4095000" cy="2340000"/>
          </a:xfrm>
          <a:prstGeom prst="rect">
            <a:avLst/>
          </a:prstGeom>
        </p:spPr>
      </p:pic>
      <p:pic>
        <p:nvPicPr>
          <p:cNvPr id="12" name="图片 11" descr="图表, 折线图&#10;&#10;AI 生成的内容可能不正确。">
            <a:extLst>
              <a:ext uri="{FF2B5EF4-FFF2-40B4-BE49-F238E27FC236}">
                <a16:creationId xmlns:a16="http://schemas.microsoft.com/office/drawing/2014/main" id="{94BDDAD7-A201-BFEE-A1C4-C8240D8D1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26" y="3537428"/>
            <a:ext cx="4095000" cy="2340000"/>
          </a:xfrm>
          <a:prstGeom prst="rect">
            <a:avLst/>
          </a:prstGeom>
        </p:spPr>
      </p:pic>
      <p:pic>
        <p:nvPicPr>
          <p:cNvPr id="14" name="图片 13" descr="图表, 折线图&#10;&#10;AI 生成的内容可能不正确。">
            <a:extLst>
              <a:ext uri="{FF2B5EF4-FFF2-40B4-BE49-F238E27FC236}">
                <a16:creationId xmlns:a16="http://schemas.microsoft.com/office/drawing/2014/main" id="{3E23C2EA-6BEE-9919-5005-3B369F734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211" y="3537428"/>
            <a:ext cx="4095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237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3DBB-7E6F-AA0F-7219-660D02667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35B1C62-2B0C-7567-D360-FA4692125D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16040" y="70557"/>
                <a:ext cx="8643848" cy="1169616"/>
              </a:xfrm>
            </p:spPr>
            <p:txBody>
              <a:bodyPr/>
              <a:lstStyle/>
              <a:p>
                <a:r>
                  <a:rPr lang="zh-CN" altLang="en-US" dirty="0"/>
                  <a:t>相关系数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𝑆𝑅𝑂𝐶𝐶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35B1C62-2B0C-7567-D360-FA4692125D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16040" y="70557"/>
                <a:ext cx="8643848" cy="1169616"/>
              </a:xfrm>
              <a:blipFill>
                <a:blip r:embed="rId3"/>
                <a:stretch>
                  <a:fillRect l="-1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表, 树状图&#10;&#10;AI 生成的内容可能不正确。">
            <a:extLst>
              <a:ext uri="{FF2B5EF4-FFF2-40B4-BE49-F238E27FC236}">
                <a16:creationId xmlns:a16="http://schemas.microsoft.com/office/drawing/2014/main" id="{080CF801-EF75-0EFA-1C69-3D5BE4DB9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26" y="3780342"/>
            <a:ext cx="2700000" cy="2160000"/>
          </a:xfrm>
          <a:prstGeom prst="rect">
            <a:avLst/>
          </a:prstGeom>
        </p:spPr>
      </p:pic>
      <p:pic>
        <p:nvPicPr>
          <p:cNvPr id="15" name="图片 14" descr="图表, 树状图&#10;&#10;AI 生成的内容可能不正确。">
            <a:extLst>
              <a:ext uri="{FF2B5EF4-FFF2-40B4-BE49-F238E27FC236}">
                <a16:creationId xmlns:a16="http://schemas.microsoft.com/office/drawing/2014/main" id="{65F33EB1-87D7-B2EF-1A8B-D72BDA767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26" y="1190703"/>
            <a:ext cx="2700000" cy="2160000"/>
          </a:xfrm>
          <a:prstGeom prst="rect">
            <a:avLst/>
          </a:prstGeom>
        </p:spPr>
      </p:pic>
      <p:pic>
        <p:nvPicPr>
          <p:cNvPr id="17" name="图片 16" descr="图表, 树状图&#10;&#10;AI 生成的内容可能不正确。">
            <a:extLst>
              <a:ext uri="{FF2B5EF4-FFF2-40B4-BE49-F238E27FC236}">
                <a16:creationId xmlns:a16="http://schemas.microsoft.com/office/drawing/2014/main" id="{C61CFBCA-491C-0E58-E665-8D6CA58C4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74" y="1135788"/>
            <a:ext cx="2700000" cy="216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7ADD613-B006-8649-97E7-0B1630F34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78" y="1135788"/>
            <a:ext cx="2700000" cy="2160000"/>
          </a:xfrm>
          <a:prstGeom prst="rect">
            <a:avLst/>
          </a:prstGeom>
        </p:spPr>
      </p:pic>
      <p:pic>
        <p:nvPicPr>
          <p:cNvPr id="21" name="图片 20" descr="图表, 树状图&#10;&#10;AI 生成的内容可能不正确。">
            <a:extLst>
              <a:ext uri="{FF2B5EF4-FFF2-40B4-BE49-F238E27FC236}">
                <a16:creationId xmlns:a16="http://schemas.microsoft.com/office/drawing/2014/main" id="{6A5B30C7-F3B1-98CD-05AB-10298F127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74" y="3780342"/>
            <a:ext cx="2700000" cy="2160000"/>
          </a:xfrm>
          <a:prstGeom prst="rect">
            <a:avLst/>
          </a:prstGeom>
        </p:spPr>
      </p:pic>
      <p:pic>
        <p:nvPicPr>
          <p:cNvPr id="23" name="图片 22" descr="图表, 树状图&#10;&#10;AI 生成的内容可能不正确。">
            <a:extLst>
              <a:ext uri="{FF2B5EF4-FFF2-40B4-BE49-F238E27FC236}">
                <a16:creationId xmlns:a16="http://schemas.microsoft.com/office/drawing/2014/main" id="{8BF65885-1BA4-F358-A639-D59AE61EA0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78" y="3780342"/>
            <a:ext cx="2700000" cy="216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C9D2A7E-0CA0-EA5A-81FA-AA9A46256358}"/>
              </a:ext>
            </a:extLst>
          </p:cNvPr>
          <p:cNvSpPr txBox="1"/>
          <p:nvPr/>
        </p:nvSpPr>
        <p:spPr>
          <a:xfrm>
            <a:off x="1805782" y="3238324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PM2.5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91E6CFD-D3C4-08F5-7513-C663A700B80C}"/>
              </a:ext>
            </a:extLst>
          </p:cNvPr>
          <p:cNvSpPr txBox="1"/>
          <p:nvPr/>
        </p:nvSpPr>
        <p:spPr>
          <a:xfrm>
            <a:off x="5230672" y="3232913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PM10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C0ACE59-3603-AB85-D8DE-0A93A0BDB1E9}"/>
              </a:ext>
            </a:extLst>
          </p:cNvPr>
          <p:cNvSpPr txBox="1"/>
          <p:nvPr/>
        </p:nvSpPr>
        <p:spPr>
          <a:xfrm>
            <a:off x="9079749" y="3259115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NO2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E5E2B19-23D0-13A5-3BA6-09E569EBC861}"/>
              </a:ext>
            </a:extLst>
          </p:cNvPr>
          <p:cNvSpPr txBox="1"/>
          <p:nvPr/>
        </p:nvSpPr>
        <p:spPr>
          <a:xfrm>
            <a:off x="1805782" y="5842100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054BC28-B158-9644-23B2-44EF6B494ADD}"/>
              </a:ext>
            </a:extLst>
          </p:cNvPr>
          <p:cNvSpPr txBox="1"/>
          <p:nvPr/>
        </p:nvSpPr>
        <p:spPr>
          <a:xfrm>
            <a:off x="5138986" y="5842100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O3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ED61E18-73F0-1B76-9200-BBEA942C0C6C}"/>
              </a:ext>
            </a:extLst>
          </p:cNvPr>
          <p:cNvSpPr txBox="1"/>
          <p:nvPr/>
        </p:nvSpPr>
        <p:spPr>
          <a:xfrm>
            <a:off x="8971636" y="5842100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SO2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11992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3CCE7-6CA6-FACD-0585-897224CA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Meo-</a:t>
            </a:r>
            <a:r>
              <a:rPr lang="en-US" altLang="zh-CN" dirty="0" err="1"/>
              <a:t>Aq</a:t>
            </a:r>
            <a:endParaRPr lang="zh-CN" altLang="en-US" dirty="0"/>
          </a:p>
        </p:txBody>
      </p:sp>
      <p:pic>
        <p:nvPicPr>
          <p:cNvPr id="5" name="图片 4" descr="表格&#10;&#10;AI 生成的内容可能不正确。">
            <a:extLst>
              <a:ext uri="{FF2B5EF4-FFF2-40B4-BE49-F238E27FC236}">
                <a16:creationId xmlns:a16="http://schemas.microsoft.com/office/drawing/2014/main" id="{46765F9F-CB3A-2546-0519-C83C22BF0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0" y="1049209"/>
            <a:ext cx="3600000" cy="2160000"/>
          </a:xfrm>
          <a:prstGeom prst="rect">
            <a:avLst/>
          </a:prstGeom>
        </p:spPr>
      </p:pic>
      <p:pic>
        <p:nvPicPr>
          <p:cNvPr id="7" name="图片 6" descr="表格&#10;&#10;AI 生成的内容可能不正确。">
            <a:extLst>
              <a:ext uri="{FF2B5EF4-FFF2-40B4-BE49-F238E27FC236}">
                <a16:creationId xmlns:a16="http://schemas.microsoft.com/office/drawing/2014/main" id="{F2A613AD-A6A6-8C70-CCF5-5E48EBFF2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11" y="1049209"/>
            <a:ext cx="3600000" cy="2160000"/>
          </a:xfrm>
          <a:prstGeom prst="rect">
            <a:avLst/>
          </a:prstGeom>
        </p:spPr>
      </p:pic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4E38ABF3-D2DD-3D86-B98A-4A1F401DF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62" y="1049209"/>
            <a:ext cx="3600000" cy="216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EC3DBBE-E4D6-D971-BB13-D1B624E23A18}"/>
              </a:ext>
            </a:extLst>
          </p:cNvPr>
          <p:cNvSpPr txBox="1"/>
          <p:nvPr/>
        </p:nvSpPr>
        <p:spPr>
          <a:xfrm>
            <a:off x="1805782" y="3238324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fangshan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8FC2DC6-06F2-6BD5-811B-CECFF789EB56}"/>
              </a:ext>
            </a:extLst>
          </p:cNvPr>
          <p:cNvSpPr txBox="1"/>
          <p:nvPr/>
        </p:nvSpPr>
        <p:spPr>
          <a:xfrm>
            <a:off x="5456125" y="3209209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daxing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48EB15-7AF4-C798-65B2-935C9B918661}"/>
              </a:ext>
            </a:extLst>
          </p:cNvPr>
          <p:cNvSpPr txBox="1"/>
          <p:nvPr/>
        </p:nvSpPr>
        <p:spPr>
          <a:xfrm>
            <a:off x="9198370" y="3238323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huairou</a:t>
            </a:r>
            <a:endParaRPr lang="zh-CN" altLang="en-US" dirty="0"/>
          </a:p>
        </p:txBody>
      </p:sp>
      <p:pic>
        <p:nvPicPr>
          <p:cNvPr id="18" name="图片 17" descr="表格&#10;&#10;AI 生成的内容可能不正确。">
            <a:extLst>
              <a:ext uri="{FF2B5EF4-FFF2-40B4-BE49-F238E27FC236}">
                <a16:creationId xmlns:a16="http://schemas.microsoft.com/office/drawing/2014/main" id="{0B4D3983-5170-CCD8-5A50-965091415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0" y="3590560"/>
            <a:ext cx="3600000" cy="216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DF54177-584D-32B2-5FC5-0DF60D1C8F40}"/>
              </a:ext>
            </a:extLst>
          </p:cNvPr>
          <p:cNvSpPr txBox="1"/>
          <p:nvPr/>
        </p:nvSpPr>
        <p:spPr>
          <a:xfrm>
            <a:off x="1805782" y="5764700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tongzhou</a:t>
            </a:r>
            <a:endParaRPr lang="zh-CN" altLang="en-US" dirty="0"/>
          </a:p>
        </p:txBody>
      </p:sp>
      <p:pic>
        <p:nvPicPr>
          <p:cNvPr id="21" name="图片 20" descr="图表, 表格&#10;&#10;AI 生成的内容可能不正确。">
            <a:extLst>
              <a:ext uri="{FF2B5EF4-FFF2-40B4-BE49-F238E27FC236}">
                <a16:creationId xmlns:a16="http://schemas.microsoft.com/office/drawing/2014/main" id="{29A1D071-4CFC-031B-C2D6-1D08817A6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60" y="3590560"/>
            <a:ext cx="3600000" cy="216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E66B8EE-4B1C-6717-DF5C-1FA1E934952E}"/>
              </a:ext>
            </a:extLst>
          </p:cNvPr>
          <p:cNvSpPr txBox="1"/>
          <p:nvPr/>
        </p:nvSpPr>
        <p:spPr>
          <a:xfrm>
            <a:off x="5456125" y="5808791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shunyi</a:t>
            </a:r>
            <a:endParaRPr lang="zh-CN" altLang="en-US" dirty="0"/>
          </a:p>
        </p:txBody>
      </p:sp>
      <p:pic>
        <p:nvPicPr>
          <p:cNvPr id="24" name="图片 23" descr="表格&#10;&#10;AI 生成的内容可能不正确。">
            <a:extLst>
              <a:ext uri="{FF2B5EF4-FFF2-40B4-BE49-F238E27FC236}">
                <a16:creationId xmlns:a16="http://schemas.microsoft.com/office/drawing/2014/main" id="{D9711D28-5200-8F68-85CD-0D61D35A18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62" y="3590560"/>
            <a:ext cx="3600000" cy="216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E8978C2-8B3F-60A6-4D9C-EC41716478AE}"/>
              </a:ext>
            </a:extLst>
          </p:cNvPr>
          <p:cNvSpPr txBox="1"/>
          <p:nvPr/>
        </p:nvSpPr>
        <p:spPr>
          <a:xfrm>
            <a:off x="9198370" y="5761961"/>
            <a:ext cx="1414584" cy="38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miyun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656319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B8766-3F0D-E8DC-B80F-D0CF33465A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01548" y="3129219"/>
            <a:ext cx="2713938" cy="1325563"/>
          </a:xfrm>
        </p:spPr>
        <p:txBody>
          <a:bodyPr/>
          <a:lstStyle/>
          <a:p>
            <a:r>
              <a:rPr lang="zh-CN" altLang="en-US" sz="3600" dirty="0"/>
              <a:t>建模与预测</a:t>
            </a:r>
          </a:p>
        </p:txBody>
      </p:sp>
    </p:spTree>
    <p:extLst>
      <p:ext uri="{BB962C8B-B14F-4D97-AF65-F5344CB8AC3E}">
        <p14:creationId xmlns:p14="http://schemas.microsoft.com/office/powerpoint/2010/main" val="394635158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B17C4-6BAA-FB6E-7BCA-51FC8210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序列模式挖掘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1E5C3-BBD3-FE28-1738-7ED27BE09411}"/>
              </a:ext>
            </a:extLst>
          </p:cNvPr>
          <p:cNvSpPr txBox="1">
            <a:spLocks/>
          </p:cNvSpPr>
          <p:nvPr/>
        </p:nvSpPr>
        <p:spPr bwMode="auto">
          <a:xfrm>
            <a:off x="670674" y="1584959"/>
            <a:ext cx="10515600" cy="42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/>
            <a:r>
              <a:rPr lang="zh-CN" altLang="en-US" dirty="0"/>
              <a:t>使用</a:t>
            </a:r>
            <a:r>
              <a:rPr lang="en-US" altLang="zh-CN" dirty="0"/>
              <a:t>FP-Growth</a:t>
            </a:r>
            <a:r>
              <a:rPr lang="zh-CN" altLang="en-US" dirty="0"/>
              <a:t>算法挖掘频繁出现的空气质量变化序列模式</a:t>
            </a:r>
          </a:p>
          <a:p>
            <a:pPr lvl="1" defTabSz="914400"/>
            <a:endParaRPr lang="zh-CN" altLang="en-US" dirty="0"/>
          </a:p>
          <a:p>
            <a:pPr lvl="1" defTabSz="914400"/>
            <a:r>
              <a:rPr lang="zh-CN" altLang="en-US" dirty="0"/>
              <a:t>将历史空气质量数据转换为离散等级（优、良、轻度、中度、重度）</a:t>
            </a:r>
          </a:p>
          <a:p>
            <a:pPr lvl="1" defTabSz="914400"/>
            <a:endParaRPr lang="zh-CN" altLang="en-US" dirty="0"/>
          </a:p>
          <a:p>
            <a:pPr lvl="1" defTabSz="914400"/>
            <a:r>
              <a:rPr lang="zh-CN" altLang="en-US" dirty="0"/>
              <a:t>使用滑动窗口提取连续多天的序列（默认窗口大小为</a:t>
            </a:r>
            <a:r>
              <a:rPr lang="en-US" altLang="zh-CN" dirty="0"/>
              <a:t>7</a:t>
            </a:r>
            <a:r>
              <a:rPr lang="zh-CN" altLang="en-US" dirty="0"/>
              <a:t>天）</a:t>
            </a:r>
          </a:p>
          <a:p>
            <a:pPr lvl="1" defTabSz="914400"/>
            <a:endParaRPr lang="zh-CN" altLang="en-US" dirty="0"/>
          </a:p>
          <a:p>
            <a:pPr lvl="1" defTabSz="914400"/>
            <a:r>
              <a:rPr lang="zh-CN" altLang="en-US" dirty="0"/>
              <a:t>找出支持度（出现频率）高于阈值的所有序列模式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29506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15036352-3202-E86B-09A4-CBC14720BC0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34321144"/>
              </p:ext>
            </p:extLst>
          </p:nvPr>
        </p:nvGraphicFramePr>
        <p:xfrm>
          <a:off x="2449512" y="3032475"/>
          <a:ext cx="7292975" cy="244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04C1945D-241E-A161-32B9-AA50B3B2EC8B}"/>
              </a:ext>
            </a:extLst>
          </p:cNvPr>
          <p:cNvSpPr txBox="1"/>
          <p:nvPr/>
        </p:nvSpPr>
        <p:spPr>
          <a:xfrm>
            <a:off x="8525215" y="3186277"/>
            <a:ext cx="1313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李雄、张景轩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A668D0-FC89-FFE2-1035-AF69D458BDBA}"/>
              </a:ext>
            </a:extLst>
          </p:cNvPr>
          <p:cNvSpPr txBox="1"/>
          <p:nvPr/>
        </p:nvSpPr>
        <p:spPr>
          <a:xfrm>
            <a:off x="8370887" y="3798041"/>
            <a:ext cx="1564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张子龙、谭云腾</a:t>
            </a:r>
            <a:endParaRPr lang="en-US" altLang="zh-CN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A5CE10-7F92-8621-7934-136184043ABD}"/>
              </a:ext>
            </a:extLst>
          </p:cNvPr>
          <p:cNvSpPr txBox="1"/>
          <p:nvPr/>
        </p:nvSpPr>
        <p:spPr>
          <a:xfrm>
            <a:off x="8370887" y="4409805"/>
            <a:ext cx="1467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谭云腾、张子龙</a:t>
            </a:r>
            <a:endParaRPr lang="en-US" altLang="zh-CN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B2CDFC-53FB-1871-A6FF-50ACBD49E490}"/>
              </a:ext>
            </a:extLst>
          </p:cNvPr>
          <p:cNvSpPr txBox="1"/>
          <p:nvPr/>
        </p:nvSpPr>
        <p:spPr>
          <a:xfrm>
            <a:off x="8467158" y="4983119"/>
            <a:ext cx="137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张景轩、李雄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323366840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61DB5-75DB-B8D1-D162-782361298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03BA5-B56D-4D71-9F80-83B3B61A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基于模式预测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5B351-73AF-B6F2-9C1F-2A6C0769AD42}"/>
              </a:ext>
            </a:extLst>
          </p:cNvPr>
          <p:cNvSpPr txBox="1">
            <a:spLocks/>
          </p:cNvSpPr>
          <p:nvPr/>
        </p:nvSpPr>
        <p:spPr bwMode="auto">
          <a:xfrm>
            <a:off x="1048045" y="1867987"/>
            <a:ext cx="10515600" cy="42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/>
            <a:r>
              <a:rPr lang="zh-CN" altLang="en-US" dirty="0"/>
              <a:t>预测时采用最长匹配原则：</a:t>
            </a:r>
          </a:p>
          <a:p>
            <a:pPr lvl="1" defTabSz="914400"/>
            <a:endParaRPr lang="zh-CN" altLang="en-US" dirty="0"/>
          </a:p>
          <a:p>
            <a:pPr lvl="1" defTabSz="914400"/>
            <a:r>
              <a:rPr lang="zh-CN" altLang="en-US" dirty="0"/>
              <a:t>从当前序列末尾开始，寻找与历史模式最长匹配的子序列</a:t>
            </a:r>
          </a:p>
          <a:p>
            <a:pPr lvl="1" defTabSz="914400"/>
            <a:endParaRPr lang="zh-CN" altLang="en-US" dirty="0"/>
          </a:p>
          <a:p>
            <a:pPr lvl="1" defTabSz="914400"/>
            <a:r>
              <a:rPr lang="zh-CN" altLang="en-US" dirty="0"/>
              <a:t>找到匹配后，根据该模式的历史后续情况预测未来</a:t>
            </a:r>
          </a:p>
          <a:p>
            <a:pPr lvl="1" defTabSz="914400"/>
            <a:endParaRPr lang="zh-CN" altLang="en-US" dirty="0"/>
          </a:p>
          <a:p>
            <a:pPr lvl="1" defTabSz="914400"/>
            <a:r>
              <a:rPr lang="zh-CN" altLang="en-US" dirty="0"/>
              <a:t>预测时考虑所有可能的后续情况，</a:t>
            </a:r>
            <a:r>
              <a:rPr lang="zh-CN" altLang="en-US" b="1" dirty="0"/>
              <a:t>按支持度加权选择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1571810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0ACE-59A7-B6AB-1D06-A695EDBB0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20777-04EA-A7D9-92A5-6C10CFF2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初步结果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DC650-E759-3185-6BD2-2A8EE57BC10F}"/>
              </a:ext>
            </a:extLst>
          </p:cNvPr>
          <p:cNvSpPr txBox="1">
            <a:spLocks/>
          </p:cNvSpPr>
          <p:nvPr/>
        </p:nvSpPr>
        <p:spPr bwMode="auto">
          <a:xfrm>
            <a:off x="982730" y="1293541"/>
            <a:ext cx="10515600" cy="42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/>
            <a:r>
              <a:rPr lang="en-US" altLang="zh-CN" b="1" dirty="0"/>
              <a:t>Acc</a:t>
            </a:r>
            <a:r>
              <a:rPr lang="zh-CN" altLang="en-US" b="1" dirty="0"/>
              <a:t>：</a:t>
            </a:r>
            <a:r>
              <a:rPr lang="en-US" altLang="zh-CN" b="1" dirty="0"/>
              <a:t>0.34	Recall</a:t>
            </a:r>
            <a:r>
              <a:rPr lang="zh-CN" altLang="en-US" b="1" dirty="0"/>
              <a:t>：</a:t>
            </a:r>
            <a:r>
              <a:rPr lang="en-US" altLang="zh-CN" b="1" dirty="0"/>
              <a:t>0.18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7938E14-8548-383D-88ED-EC2891941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75549"/>
              </p:ext>
            </p:extLst>
          </p:nvPr>
        </p:nvGraphicFramePr>
        <p:xfrm>
          <a:off x="1752905" y="2308980"/>
          <a:ext cx="868619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238">
                  <a:extLst>
                    <a:ext uri="{9D8B030D-6E8A-4147-A177-3AD203B41FA5}">
                      <a16:colId xmlns:a16="http://schemas.microsoft.com/office/drawing/2014/main" val="1706891533"/>
                    </a:ext>
                  </a:extLst>
                </a:gridCol>
                <a:gridCol w="1737238">
                  <a:extLst>
                    <a:ext uri="{9D8B030D-6E8A-4147-A177-3AD203B41FA5}">
                      <a16:colId xmlns:a16="http://schemas.microsoft.com/office/drawing/2014/main" val="3859289799"/>
                    </a:ext>
                  </a:extLst>
                </a:gridCol>
                <a:gridCol w="1737238">
                  <a:extLst>
                    <a:ext uri="{9D8B030D-6E8A-4147-A177-3AD203B41FA5}">
                      <a16:colId xmlns:a16="http://schemas.microsoft.com/office/drawing/2014/main" val="1490840746"/>
                    </a:ext>
                  </a:extLst>
                </a:gridCol>
                <a:gridCol w="1737238">
                  <a:extLst>
                    <a:ext uri="{9D8B030D-6E8A-4147-A177-3AD203B41FA5}">
                      <a16:colId xmlns:a16="http://schemas.microsoft.com/office/drawing/2014/main" val="2325199594"/>
                    </a:ext>
                  </a:extLst>
                </a:gridCol>
                <a:gridCol w="1737238">
                  <a:extLst>
                    <a:ext uri="{9D8B030D-6E8A-4147-A177-3AD203B41FA5}">
                      <a16:colId xmlns:a16="http://schemas.microsoft.com/office/drawing/2014/main" val="3378222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precision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recall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f1-score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support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81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138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3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轻度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9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中度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82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重度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9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29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macro avg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0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weighted avg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084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743942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7500D-156A-6463-9603-1FC8775E6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A4F82-A214-CFDA-3D2D-8C41B3A7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BAB9CC-92F3-AE84-E7CC-8CF9B3324AE4}"/>
              </a:ext>
            </a:extLst>
          </p:cNvPr>
          <p:cNvSpPr txBox="1">
            <a:spLocks/>
          </p:cNvSpPr>
          <p:nvPr/>
        </p:nvSpPr>
        <p:spPr bwMode="auto">
          <a:xfrm>
            <a:off x="982730" y="1293541"/>
            <a:ext cx="10515600" cy="42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/>
            <a:r>
              <a:rPr lang="zh-CN" altLang="en-US" dirty="0"/>
              <a:t>结合天气数据及其正、负相关关系，优化预测值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008472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0DAD8-76D9-2C7A-B9A5-903CF8DEB1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6088" y="2667102"/>
            <a:ext cx="5073805" cy="1325563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zh-CN" altLang="en-US" sz="3200" dirty="0">
                <a:solidFill>
                  <a:prstClr val="white"/>
                </a:solidFill>
                <a:latin typeface="微软雅黑"/>
                <a:ea typeface="微软雅黑"/>
                <a:cs typeface="+mn-cs"/>
              </a:rPr>
              <a:t>谢谢</a:t>
            </a:r>
            <a:b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</a:b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FB882D-F460-4B83-7ED2-B443D4889F0A}"/>
              </a:ext>
            </a:extLst>
          </p:cNvPr>
          <p:cNvSpPr txBox="1"/>
          <p:nvPr/>
        </p:nvSpPr>
        <p:spPr>
          <a:xfrm>
            <a:off x="5052591" y="4089237"/>
            <a:ext cx="2100625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ea"/>
                <a:sym typeface="+mn-lt"/>
              </a:rPr>
              <a:t>names</a:t>
            </a:r>
            <a:endParaRPr kumimoji="0" lang="zh-CN" altLang="en-US" sz="12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80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8CB05-C471-5AA4-9575-C7CEF3B036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15200" y="1889760"/>
            <a:ext cx="5029200" cy="3891280"/>
          </a:xfrm>
        </p:spPr>
        <p:txBody>
          <a:bodyPr/>
          <a:lstStyle/>
          <a:p>
            <a:pPr algn="ctr"/>
            <a:r>
              <a:rPr lang="zh-CN" altLang="en-US" sz="3600" dirty="0"/>
              <a:t>数据概览</a:t>
            </a:r>
          </a:p>
        </p:txBody>
      </p:sp>
    </p:spTree>
    <p:extLst>
      <p:ext uri="{BB962C8B-B14F-4D97-AF65-F5344CB8AC3E}">
        <p14:creationId xmlns:p14="http://schemas.microsoft.com/office/powerpoint/2010/main" val="284944446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7B941-137B-B621-28D2-8B0FADF3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数据概览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9483713-3096-8546-2150-0748B5B1DC8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76406145"/>
              </p:ext>
            </p:extLst>
          </p:nvPr>
        </p:nvGraphicFramePr>
        <p:xfrm>
          <a:off x="333829" y="2023370"/>
          <a:ext cx="5435600" cy="3494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8340">
                  <a:extLst>
                    <a:ext uri="{9D8B030D-6E8A-4147-A177-3AD203B41FA5}">
                      <a16:colId xmlns:a16="http://schemas.microsoft.com/office/drawing/2014/main" val="3450339546"/>
                    </a:ext>
                  </a:extLst>
                </a:gridCol>
                <a:gridCol w="1491249">
                  <a:extLst>
                    <a:ext uri="{9D8B030D-6E8A-4147-A177-3AD203B41FA5}">
                      <a16:colId xmlns:a16="http://schemas.microsoft.com/office/drawing/2014/main" val="2951964952"/>
                    </a:ext>
                  </a:extLst>
                </a:gridCol>
                <a:gridCol w="2566011">
                  <a:extLst>
                    <a:ext uri="{9D8B030D-6E8A-4147-A177-3AD203B41FA5}">
                      <a16:colId xmlns:a16="http://schemas.microsoft.com/office/drawing/2014/main" val="3438387099"/>
                    </a:ext>
                  </a:extLst>
                </a:gridCol>
              </a:tblGrid>
              <a:tr h="38825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zh-CN" sz="1100" kern="100">
                          <a:effectLst/>
                        </a:rPr>
                        <a:t>字段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zh-CN" sz="1100" kern="100">
                          <a:effectLst/>
                        </a:rPr>
                        <a:t>数据类型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CN" sz="1100" kern="100" dirty="0">
                          <a:effectLst/>
                        </a:rPr>
                        <a:t>示例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7415930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 dirty="0">
                          <a:effectLst/>
                        </a:rPr>
                        <a:t>stationId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object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aotizhongxin_aq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2851680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 dirty="0" err="1">
                          <a:effectLst/>
                        </a:rPr>
                        <a:t>utc_time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object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2017-01-01 14:00:00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1613490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 dirty="0">
                          <a:effectLst/>
                        </a:rPr>
                        <a:t>PM2.5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float64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453.0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979105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PM10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float64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467.0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691231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NO2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float64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156.0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1946529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CO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float64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7.2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2078843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O3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float64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3.0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1203216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SO2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</a:rPr>
                        <a:t>float64</a:t>
                      </a:r>
                      <a:endParaRPr lang="zh-CN" sz="11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9.0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5286879"/>
                  </a:ext>
                </a:extLst>
              </a:tr>
            </a:tbl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D5CC133-3520-34EB-872C-6720C341C90F}"/>
              </a:ext>
            </a:extLst>
          </p:cNvPr>
          <p:cNvSpPr txBox="1">
            <a:spLocks/>
          </p:cNvSpPr>
          <p:nvPr/>
        </p:nvSpPr>
        <p:spPr bwMode="auto">
          <a:xfrm>
            <a:off x="1852696" y="1391928"/>
            <a:ext cx="391673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</a:pPr>
            <a:r>
              <a:rPr lang="en-US" altLang="zh-CN" sz="2000" dirty="0"/>
              <a:t>beijing_17_18_aq.csv</a:t>
            </a:r>
            <a:endParaRPr lang="zh-CN" altLang="en-US" sz="20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129DD67-6640-2F9F-AA60-71A175202F1B}"/>
              </a:ext>
            </a:extLst>
          </p:cNvPr>
          <p:cNvSpPr txBox="1">
            <a:spLocks/>
          </p:cNvSpPr>
          <p:nvPr/>
        </p:nvSpPr>
        <p:spPr bwMode="auto">
          <a:xfrm>
            <a:off x="7048811" y="5622841"/>
            <a:ext cx="391673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Arial" panose="020B0604020202020204" pitchFamily="34" charset="0"/>
              <a:buNone/>
            </a:pPr>
            <a:r>
              <a:rPr lang="en-US" altLang="zh-CN" sz="2000" dirty="0"/>
              <a:t>158048</a:t>
            </a:r>
            <a:endParaRPr lang="zh-CN" altLang="en-US" sz="2000" dirty="0"/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4E6AB764-111E-9940-A530-8559BA55A5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3810894"/>
              </p:ext>
            </p:extLst>
          </p:nvPr>
        </p:nvGraphicFramePr>
        <p:xfrm>
          <a:off x="5928474" y="2023371"/>
          <a:ext cx="6023429" cy="3494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7400">
                  <a:extLst>
                    <a:ext uri="{9D8B030D-6E8A-4147-A177-3AD203B41FA5}">
                      <a16:colId xmlns:a16="http://schemas.microsoft.com/office/drawing/2014/main" val="3450339546"/>
                    </a:ext>
                  </a:extLst>
                </a:gridCol>
                <a:gridCol w="1652519">
                  <a:extLst>
                    <a:ext uri="{9D8B030D-6E8A-4147-A177-3AD203B41FA5}">
                      <a16:colId xmlns:a16="http://schemas.microsoft.com/office/drawing/2014/main" val="2951964952"/>
                    </a:ext>
                  </a:extLst>
                </a:gridCol>
                <a:gridCol w="2843510">
                  <a:extLst>
                    <a:ext uri="{9D8B030D-6E8A-4147-A177-3AD203B41FA5}">
                      <a16:colId xmlns:a16="http://schemas.microsoft.com/office/drawing/2014/main" val="3438387099"/>
                    </a:ext>
                  </a:extLst>
                </a:gridCol>
              </a:tblGrid>
              <a:tr h="31236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zh-CN" sz="1100" kern="100" dirty="0">
                          <a:effectLst/>
                          <a:latin typeface="+mn-lt"/>
                        </a:rPr>
                        <a:t>字段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zh-CN" sz="1100" kern="100" dirty="0">
                          <a:effectLst/>
                          <a:latin typeface="+mn-lt"/>
                        </a:rPr>
                        <a:t>数据类型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zh-CN" sz="1100" kern="100">
                          <a:effectLst/>
                          <a:latin typeface="+mn-lt"/>
                        </a:rPr>
                        <a:t>示例</a:t>
                      </a:r>
                      <a:endParaRPr lang="zh-CN" sz="1100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7415930"/>
                  </a:ext>
                </a:extLst>
              </a:tr>
              <a:tr h="31236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 dirty="0">
                          <a:effectLst/>
                          <a:latin typeface="+mn-lt"/>
                        </a:rPr>
                        <a:t>stationId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  <a:latin typeface="+mn-lt"/>
                        </a:rPr>
                        <a:t>object</a:t>
                      </a:r>
                      <a:endParaRPr lang="zh-CN" sz="1100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100" kern="100" dirty="0" err="1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shunyi_meo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2851680"/>
                  </a:ext>
                </a:extLst>
              </a:tr>
              <a:tr h="31236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altLang="zh-CN" sz="1100" kern="100" dirty="0" err="1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longtitude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'116.6152777777778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8129124"/>
                  </a:ext>
                </a:extLst>
              </a:tr>
              <a:tr h="31236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latitude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'40.126666666666665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935420"/>
                  </a:ext>
                </a:extLst>
              </a:tr>
              <a:tr h="31236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  <a:latin typeface="+mn-lt"/>
                        </a:rPr>
                        <a:t>utc_time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  <a:latin typeface="+mn-lt"/>
                        </a:rPr>
                        <a:t>object</a:t>
                      </a:r>
                      <a:endParaRPr lang="zh-CN" sz="1100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+mn-lt"/>
                        </a:rPr>
                        <a:t>2017/1/30  16:00:00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1613490"/>
                  </a:ext>
                </a:extLst>
              </a:tr>
              <a:tr h="31236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 dirty="0">
                          <a:effectLst/>
                          <a:latin typeface="+mn-lt"/>
                        </a:rPr>
                        <a:t>temperature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  <a:latin typeface="+mn-lt"/>
                        </a:rPr>
                        <a:t>float64</a:t>
                      </a:r>
                      <a:endParaRPr lang="zh-CN" sz="1100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-1.7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979105"/>
                  </a:ext>
                </a:extLst>
              </a:tr>
              <a:tr h="31236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pressure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  <a:latin typeface="+mn-lt"/>
                        </a:rPr>
                        <a:t>float64</a:t>
                      </a:r>
                      <a:endParaRPr lang="zh-CN" sz="1100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1028.7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691231"/>
                  </a:ext>
                </a:extLst>
              </a:tr>
              <a:tr h="31236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humidity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  <a:latin typeface="+mn-lt"/>
                        </a:rPr>
                        <a:t>float64</a:t>
                      </a:r>
                      <a:endParaRPr lang="zh-CN" sz="1100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+mn-lt"/>
                        </a:rPr>
                        <a:t>15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1946529"/>
                  </a:ext>
                </a:extLst>
              </a:tr>
              <a:tr h="31236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altLang="zh-CN" sz="1100" kern="100" dirty="0" err="1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wind_direction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effectLst/>
                          <a:latin typeface="+mn-lt"/>
                        </a:rPr>
                        <a:t>float64</a:t>
                      </a:r>
                      <a:endParaRPr lang="zh-CN" sz="1100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215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2078843"/>
                  </a:ext>
                </a:extLst>
              </a:tr>
              <a:tr h="31236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altLang="zh-CN" sz="1100" kern="100" dirty="0" err="1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wind_speed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 dirty="0">
                          <a:effectLst/>
                          <a:latin typeface="+mn-lt"/>
                        </a:rPr>
                        <a:t>float64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1.6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1203216"/>
                  </a:ext>
                </a:extLst>
              </a:tr>
              <a:tr h="312362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weather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object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Sunny/clear</a:t>
                      </a:r>
                      <a:endParaRPr lang="zh-CN" sz="11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5286879"/>
                  </a:ext>
                </a:extLst>
              </a:tr>
            </a:tbl>
          </a:graphicData>
        </a:graphic>
      </p:graphicFrame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37AB3F1-06CC-C50C-142F-950CB6DC43B6}"/>
              </a:ext>
            </a:extLst>
          </p:cNvPr>
          <p:cNvSpPr txBox="1">
            <a:spLocks/>
          </p:cNvSpPr>
          <p:nvPr/>
        </p:nvSpPr>
        <p:spPr bwMode="auto">
          <a:xfrm>
            <a:off x="7847096" y="1544327"/>
            <a:ext cx="391673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</a:pPr>
            <a:r>
              <a:rPr lang="en-US" altLang="zh-CN" sz="2000" dirty="0"/>
              <a:t>beijing_17_18_meo.csv</a:t>
            </a:r>
            <a:endParaRPr lang="zh-CN" altLang="en-US" sz="20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13886AC-3E23-B535-8504-231A2F357AEF}"/>
              </a:ext>
            </a:extLst>
          </p:cNvPr>
          <p:cNvSpPr txBox="1">
            <a:spLocks/>
          </p:cNvSpPr>
          <p:nvPr/>
        </p:nvSpPr>
        <p:spPr bwMode="auto">
          <a:xfrm>
            <a:off x="1226456" y="5622841"/>
            <a:ext cx="391673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Arial" panose="020B0604020202020204" pitchFamily="34" charset="0"/>
              <a:buNone/>
            </a:pPr>
            <a:r>
              <a:rPr lang="en-US" altLang="zh-CN" sz="2000" dirty="0"/>
              <a:t>311011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938201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3976F-A7D3-B9A4-F6DF-BD7D8498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8F96A-BD8A-8367-08F0-BA0F9ED7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数据概览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24428B-5235-BB62-8381-E28076FE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1" y="1734457"/>
            <a:ext cx="3373378" cy="27755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C0C429-C0D3-B831-3814-85A2D6495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634" y="2169297"/>
            <a:ext cx="3688732" cy="23407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1965BC4-B91A-AE03-750F-59184FF8F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999" y="2169297"/>
            <a:ext cx="3435451" cy="284430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31834A0-FE46-718D-55D0-2B1CC3F4ADC3}"/>
              </a:ext>
            </a:extLst>
          </p:cNvPr>
          <p:cNvSpPr/>
          <p:nvPr/>
        </p:nvSpPr>
        <p:spPr>
          <a:xfrm>
            <a:off x="841829" y="1734457"/>
            <a:ext cx="2213428" cy="36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20E22F-D6B1-B60B-8F8D-B5007A6292E5}"/>
              </a:ext>
            </a:extLst>
          </p:cNvPr>
          <p:cNvSpPr txBox="1"/>
          <p:nvPr/>
        </p:nvSpPr>
        <p:spPr>
          <a:xfrm>
            <a:off x="3662379" y="1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Beijing_AirQuality_Stations_cn.xlsx</a:t>
            </a:r>
          </a:p>
        </p:txBody>
      </p:sp>
    </p:spTree>
    <p:extLst>
      <p:ext uri="{BB962C8B-B14F-4D97-AF65-F5344CB8AC3E}">
        <p14:creationId xmlns:p14="http://schemas.microsoft.com/office/powerpoint/2010/main" val="18391014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EEDF19E-1D98-E7FC-F534-34428BD10CB6}"/>
              </a:ext>
            </a:extLst>
          </p:cNvPr>
          <p:cNvSpPr txBox="1">
            <a:spLocks/>
          </p:cNvSpPr>
          <p:nvPr/>
        </p:nvSpPr>
        <p:spPr bwMode="auto">
          <a:xfrm>
            <a:off x="7162800" y="1889760"/>
            <a:ext cx="5029200" cy="389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914400"/>
            <a:r>
              <a:rPr lang="zh-CN" altLang="en-US" sz="3600" dirty="0"/>
              <a:t>数据清洗</a:t>
            </a:r>
          </a:p>
        </p:txBody>
      </p:sp>
    </p:spTree>
    <p:extLst>
      <p:ext uri="{BB962C8B-B14F-4D97-AF65-F5344CB8AC3E}">
        <p14:creationId xmlns:p14="http://schemas.microsoft.com/office/powerpoint/2010/main" val="36867249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8906CB-6F0F-E90A-1337-B6FD7C15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Air_quality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5D302-8B0A-93FB-37C4-8D34B44C97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24743" y="1195986"/>
            <a:ext cx="8302172" cy="317971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缺失值统计</a:t>
            </a:r>
            <a:endParaRPr lang="en-US" altLang="zh-CN" sz="20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FA2EBF5-2FCF-5162-B335-72616BDD1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169218"/>
              </p:ext>
            </p:extLst>
          </p:nvPr>
        </p:nvGraphicFramePr>
        <p:xfrm>
          <a:off x="2093371" y="1721153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440175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7245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4438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缺失值数量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缺失值比例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1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PM2.5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20389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6.56%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11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PM10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83263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26.77%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41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18651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6.00%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42813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13.77%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1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20421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6.57%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6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18548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5.96%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08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A2E6875-B879-5E0F-6E22-51707D000CC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093371" y="4628614"/>
                <a:ext cx="8302172" cy="138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rtl="0" eaLnBrk="1" fontAlgn="base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buFont typeface="Arial" panose="020B0604020202020204" pitchFamily="34" charset="0"/>
                  <a:buNone/>
                </a:pPr>
                <a:r>
                  <a:rPr lang="zh-CN" altLang="en-US" sz="2000" dirty="0"/>
                  <a:t>大量缺失值，例如</a:t>
                </a:r>
                <a:r>
                  <a:rPr lang="en-US" altLang="zh-CN" sz="2000" dirty="0"/>
                  <a:t>zhiwuyuan</a:t>
                </a:r>
                <a:r>
                  <a:rPr lang="zh-CN" altLang="en-US" sz="2000" dirty="0"/>
                  <a:t>站点</a:t>
                </a:r>
                <a:r>
                  <a:rPr lang="en-US" altLang="zh-CN" sz="2000" dirty="0"/>
                  <a:t>2017</a:t>
                </a:r>
                <a:r>
                  <a:rPr lang="zh-CN" altLang="en-US" sz="2000" dirty="0"/>
                  <a:t>年</a:t>
                </a:r>
                <a:r>
                  <a:rPr lang="en-US" altLang="zh-CN" sz="2000" dirty="0"/>
                  <a:t>11</a:t>
                </a:r>
                <a:r>
                  <a:rPr lang="zh-CN" altLang="en-US" sz="2000" dirty="0"/>
                  <a:t>月</a:t>
                </a:r>
                <a:r>
                  <a:rPr lang="en-US" altLang="zh-CN" sz="2000" dirty="0"/>
                  <a:t>24</a:t>
                </a:r>
                <a:r>
                  <a:rPr lang="zh-CN" altLang="en-US" sz="2000" dirty="0"/>
                  <a:t>日</a:t>
                </a:r>
                <a:r>
                  <a:rPr lang="en-US" altLang="zh-CN" sz="2000" dirty="0"/>
                  <a:t>3:00</a:t>
                </a:r>
                <a:r>
                  <a:rPr lang="zh-CN" altLang="en-US" sz="2000" dirty="0"/>
                  <a:t>后的</a:t>
                </a:r>
                <a:r>
                  <a:rPr lang="en-US" altLang="zh-CN" sz="2000" dirty="0"/>
                  <a:t>1682</a:t>
                </a:r>
                <a:r>
                  <a:rPr lang="zh-CN" altLang="en-US" sz="2000" dirty="0"/>
                  <a:t>条完全没有记录的条目</a:t>
                </a:r>
                <a:endParaRPr lang="en-US" altLang="zh-CN" sz="2000" dirty="0"/>
              </a:p>
              <a:p>
                <a:pPr marL="0" indent="0" defTabSz="914400">
                  <a:buFont typeface="Arial" panose="020B0604020202020204" pitchFamily="34" charset="0"/>
                  <a:buNone/>
                </a:pPr>
                <a:endParaRPr lang="en-US" altLang="zh-CN" sz="2000" dirty="0"/>
              </a:p>
              <a:p>
                <a:pPr marL="0" indent="0" defTabSz="914400">
                  <a:buFont typeface="Arial" panose="020B0604020202020204" pitchFamily="34" charset="0"/>
                  <a:buNone/>
                </a:pPr>
                <a:r>
                  <a:rPr lang="en-US" altLang="zh-CN" sz="2000" dirty="0"/>
                  <a:t>——</a:t>
                </a:r>
                <a:r>
                  <a:rPr lang="zh-CN" altLang="en-US" sz="2000" dirty="0"/>
                  <a:t>初步剔除缺失值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000" dirty="0"/>
                  <a:t>3</a:t>
                </a:r>
                <a:r>
                  <a:rPr lang="zh-CN" altLang="en-US" sz="2000" dirty="0"/>
                  <a:t>的条目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A2E6875-B879-5E0F-6E22-51707D000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3371" y="4628614"/>
                <a:ext cx="8302172" cy="1380300"/>
              </a:xfrm>
              <a:prstGeom prst="rect">
                <a:avLst/>
              </a:prstGeom>
              <a:blipFill>
                <a:blip r:embed="rId3"/>
                <a:stretch>
                  <a:fillRect l="-734" t="-4405" b="-123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28620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3D8F644-11A8-7CD3-A148-9D12434C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Air_quality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315585D-928B-C5BA-4B19-4EF5B6E23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09300"/>
              </p:ext>
            </p:extLst>
          </p:nvPr>
        </p:nvGraphicFramePr>
        <p:xfrm>
          <a:off x="2032000" y="1692125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440175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7245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4438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缺失值数量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缺失值比例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1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PM2.5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1.49%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11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PM10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67273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22.80%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41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26823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9.09%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1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1.50%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6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0.87%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081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D1EC189-F665-9DB9-21B7-31128DE41D6D}"/>
              </a:ext>
            </a:extLst>
          </p:cNvPr>
          <p:cNvSpPr txBox="1"/>
          <p:nvPr/>
        </p:nvSpPr>
        <p:spPr>
          <a:xfrm>
            <a:off x="1799771" y="4288005"/>
            <a:ext cx="5080000" cy="2070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用时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:0.06281137466430664</a:t>
            </a: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kern="100" dirty="0">
                <a:ea typeface="等线" panose="02010600030101010101" pitchFamily="2" charset="-122"/>
                <a:cs typeface="Times New Roman" panose="02020603050405020304" pitchFamily="18" charset="0"/>
              </a:rPr>
              <a:t>对于短缺失值，采用线性插值法进行填充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endParaRPr lang="en-US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endParaRPr lang="zh-CN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470E7F-69EB-92BF-ACEC-27F9A20B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086" y="4477751"/>
            <a:ext cx="3605393" cy="12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6785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36C4E-8A12-C784-A72E-2EE4AC5C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AA929BB-7AEA-699A-5BD8-B03FB008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Air_quality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93F6082-FE5E-EA30-CF59-4696B8882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296137"/>
              </p:ext>
            </p:extLst>
          </p:nvPr>
        </p:nvGraphicFramePr>
        <p:xfrm>
          <a:off x="2032000" y="1692125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440175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7245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4438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缺失值数量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缺失值比例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1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PM2.5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11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PM10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8342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2.83%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41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2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16957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5.75%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1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6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081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772152E-17F3-EBD1-E619-C4E5DB043EDC}"/>
              </a:ext>
            </a:extLst>
          </p:cNvPr>
          <p:cNvSpPr txBox="1"/>
          <p:nvPr/>
        </p:nvSpPr>
        <p:spPr>
          <a:xfrm>
            <a:off x="1799771" y="4288005"/>
            <a:ext cx="6096000" cy="122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用时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:0.08076238632202148</a:t>
            </a:r>
            <a:endParaRPr lang="en-US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endParaRPr lang="en-US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endParaRPr lang="zh-CN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07386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北理工主题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北理工主题" id="{92DD1BE2-2D77-4A44-9454-05028C1EFF5B}" vid="{9A9DF1DA-CDA7-4558-B91E-28CCF5B8DC98}"/>
    </a:ext>
  </a:extLst>
</a:theme>
</file>

<file path=ppt/theme/theme6.xml><?xml version="1.0" encoding="utf-8"?>
<a:theme xmlns:a="http://schemas.openxmlformats.org/drawingml/2006/main" name="1_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社工库</Template>
  <TotalTime>1828</TotalTime>
  <Words>783</Words>
  <Application>Microsoft Office PowerPoint</Application>
  <PresentationFormat>宽屏</PresentationFormat>
  <Paragraphs>296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等线</vt:lpstr>
      <vt:lpstr>微软雅黑</vt:lpstr>
      <vt:lpstr>微软雅黑 Light</vt:lpstr>
      <vt:lpstr>Arial</vt:lpstr>
      <vt:lpstr>Cambria Math</vt:lpstr>
      <vt:lpstr>Century Gothic</vt:lpstr>
      <vt:lpstr>Garamond</vt:lpstr>
      <vt:lpstr>目7​​</vt:lpstr>
      <vt:lpstr>封2​​</vt:lpstr>
      <vt:lpstr>内页​​</vt:lpstr>
      <vt:lpstr>目8​​</vt:lpstr>
      <vt:lpstr>北理工主题</vt:lpstr>
      <vt:lpstr>1_封2​​</vt:lpstr>
      <vt:lpstr>1_内页​​</vt:lpstr>
      <vt:lpstr>1_目7​​</vt:lpstr>
      <vt:lpstr>1_目8​​</vt:lpstr>
      <vt:lpstr>基于KDD2018数据的北京空气质量预测</vt:lpstr>
      <vt:lpstr>PowerPoint 演示文稿</vt:lpstr>
      <vt:lpstr>数据概览</vt:lpstr>
      <vt:lpstr>数据概览</vt:lpstr>
      <vt:lpstr>数据概览</vt:lpstr>
      <vt:lpstr>PowerPoint 演示文稿</vt:lpstr>
      <vt:lpstr>Air_quality</vt:lpstr>
      <vt:lpstr>Air_quality</vt:lpstr>
      <vt:lpstr>Air_quality</vt:lpstr>
      <vt:lpstr>Air_quality</vt:lpstr>
      <vt:lpstr>Air_quality</vt:lpstr>
      <vt:lpstr>Meo &amp; Merge</vt:lpstr>
      <vt:lpstr>可视化与分析</vt:lpstr>
      <vt:lpstr>各站点按月平均空气质量（城区）</vt:lpstr>
      <vt:lpstr>各站点按月平均空气质量（郊区）</vt:lpstr>
      <vt:lpstr>相关系数SROCC=1-(6∑2_(i-1)^N▒(a_i-b_i )^2 )/(N(N^2-1)) </vt:lpstr>
      <vt:lpstr>Meo-Aq</vt:lpstr>
      <vt:lpstr>建模与预测</vt:lpstr>
      <vt:lpstr>序列模式挖掘</vt:lpstr>
      <vt:lpstr>基于模式预测</vt:lpstr>
      <vt:lpstr>初步结果</vt:lpstr>
      <vt:lpstr>优化方案</vt:lpstr>
      <vt:lpstr>谢谢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基于特征融合网络的图像质量评价方法</dc:title>
  <dc:creator>KF5271</dc:creator>
  <cp:lastModifiedBy>景轩 张</cp:lastModifiedBy>
  <cp:revision>36</cp:revision>
  <dcterms:created xsi:type="dcterms:W3CDTF">2023-05-19T05:01:44Z</dcterms:created>
  <dcterms:modified xsi:type="dcterms:W3CDTF">2025-04-24T23:42:49Z</dcterms:modified>
</cp:coreProperties>
</file>